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8" r:id="rId3"/>
    <p:sldId id="264" r:id="rId4"/>
    <p:sldId id="263" r:id="rId5"/>
    <p:sldId id="273" r:id="rId6"/>
    <p:sldId id="272" r:id="rId7"/>
    <p:sldId id="262" r:id="rId8"/>
    <p:sldId id="261" r:id="rId9"/>
    <p:sldId id="260" r:id="rId10"/>
    <p:sldId id="259" r:id="rId11"/>
    <p:sldId id="266" r:id="rId12"/>
    <p:sldId id="275" r:id="rId13"/>
    <p:sldId id="274" r:id="rId14"/>
    <p:sldId id="267" r:id="rId15"/>
    <p:sldId id="278" r:id="rId16"/>
    <p:sldId id="277" r:id="rId17"/>
    <p:sldId id="276" r:id="rId18"/>
    <p:sldId id="268" r:id="rId19"/>
    <p:sldId id="279" r:id="rId20"/>
    <p:sldId id="269" r:id="rId21"/>
    <p:sldId id="281" r:id="rId22"/>
    <p:sldId id="280" r:id="rId23"/>
    <p:sldId id="270" r:id="rId24"/>
    <p:sldId id="265" r:id="rId25"/>
    <p:sldId id="271"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010" autoAdjust="0"/>
  </p:normalViewPr>
  <p:slideViewPr>
    <p:cSldViewPr snapToGrid="0">
      <p:cViewPr varScale="1">
        <p:scale>
          <a:sx n="65" d="100"/>
          <a:sy n="65" d="100"/>
        </p:scale>
        <p:origin x="1324" y="3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LL\Documents\Book1.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en-US" b="1" dirty="0"/>
              <a:t>ANALYSIS</a:t>
            </a:r>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plotArea>
      <c:layout/>
      <c:barChart>
        <c:barDir val="bar"/>
        <c:grouping val="clustered"/>
        <c:varyColors val="0"/>
        <c:ser>
          <c:idx val="0"/>
          <c:order val="0"/>
          <c:tx>
            <c:strRef>
              <c:f>Sheet1!$Q$106</c:f>
              <c:strCache>
                <c:ptCount val="1"/>
                <c:pt idx="0">
                  <c:v>LR</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Sheet1!$P$107:$P$110</c:f>
              <c:strCache>
                <c:ptCount val="4"/>
                <c:pt idx="0">
                  <c:v>ACCURACY</c:v>
                </c:pt>
                <c:pt idx="1">
                  <c:v>PRECISION</c:v>
                </c:pt>
                <c:pt idx="2">
                  <c:v>RECALL</c:v>
                </c:pt>
                <c:pt idx="3">
                  <c:v>F1-SCORE</c:v>
                </c:pt>
              </c:strCache>
            </c:strRef>
          </c:cat>
          <c:val>
            <c:numRef>
              <c:f>Sheet1!$Q$107:$Q$110</c:f>
              <c:numCache>
                <c:formatCode>General</c:formatCode>
                <c:ptCount val="4"/>
                <c:pt idx="0">
                  <c:v>0.91</c:v>
                </c:pt>
                <c:pt idx="1">
                  <c:v>0.88</c:v>
                </c:pt>
                <c:pt idx="2">
                  <c:v>0.96</c:v>
                </c:pt>
                <c:pt idx="3">
                  <c:v>0.92</c:v>
                </c:pt>
              </c:numCache>
            </c:numRef>
          </c:val>
        </c:ser>
        <c:ser>
          <c:idx val="1"/>
          <c:order val="1"/>
          <c:tx>
            <c:strRef>
              <c:f>Sheet1!$R$106</c:f>
              <c:strCache>
                <c:ptCount val="1"/>
                <c:pt idx="0">
                  <c:v>RF</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Sheet1!$P$107:$P$110</c:f>
              <c:strCache>
                <c:ptCount val="4"/>
                <c:pt idx="0">
                  <c:v>ACCURACY</c:v>
                </c:pt>
                <c:pt idx="1">
                  <c:v>PRECISION</c:v>
                </c:pt>
                <c:pt idx="2">
                  <c:v>RECALL</c:v>
                </c:pt>
                <c:pt idx="3">
                  <c:v>F1-SCORE</c:v>
                </c:pt>
              </c:strCache>
            </c:strRef>
          </c:cat>
          <c:val>
            <c:numRef>
              <c:f>Sheet1!$R$107:$R$110</c:f>
              <c:numCache>
                <c:formatCode>General</c:formatCode>
                <c:ptCount val="4"/>
                <c:pt idx="0">
                  <c:v>1</c:v>
                </c:pt>
                <c:pt idx="1">
                  <c:v>1</c:v>
                </c:pt>
                <c:pt idx="2">
                  <c:v>1</c:v>
                </c:pt>
                <c:pt idx="3">
                  <c:v>1</c:v>
                </c:pt>
              </c:numCache>
            </c:numRef>
          </c:val>
        </c:ser>
        <c:ser>
          <c:idx val="2"/>
          <c:order val="2"/>
          <c:tx>
            <c:strRef>
              <c:f>Sheet1!$S$106</c:f>
              <c:strCache>
                <c:ptCount val="1"/>
                <c:pt idx="0">
                  <c:v>MNB</c:v>
                </c:pt>
              </c:strCache>
            </c:strRef>
          </c:tx>
          <c:spPr>
            <a:solidFill>
              <a:schemeClr val="accent3"/>
            </a:solidFill>
            <a:ln>
              <a:noFill/>
            </a:ln>
            <a:effectLst/>
          </c:spPr>
          <c:invertIfNegative val="0"/>
          <c:dLbls>
            <c:dLbl>
              <c:idx val="3"/>
              <c:layout>
                <c:manualLayout>
                  <c:x val="2.435167767034704E-2"/>
                  <c:y val="0"/>
                </c:manualLayout>
              </c:layout>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Sheet1!$P$107:$P$110</c:f>
              <c:strCache>
                <c:ptCount val="4"/>
                <c:pt idx="0">
                  <c:v>ACCURACY</c:v>
                </c:pt>
                <c:pt idx="1">
                  <c:v>PRECISION</c:v>
                </c:pt>
                <c:pt idx="2">
                  <c:v>RECALL</c:v>
                </c:pt>
                <c:pt idx="3">
                  <c:v>F1-SCORE</c:v>
                </c:pt>
              </c:strCache>
            </c:strRef>
          </c:cat>
          <c:val>
            <c:numRef>
              <c:f>Sheet1!$S$107:$S$110</c:f>
              <c:numCache>
                <c:formatCode>General</c:formatCode>
                <c:ptCount val="4"/>
                <c:pt idx="0">
                  <c:v>0.97</c:v>
                </c:pt>
                <c:pt idx="1">
                  <c:v>1</c:v>
                </c:pt>
                <c:pt idx="2">
                  <c:v>0.96</c:v>
                </c:pt>
                <c:pt idx="3">
                  <c:v>0.98</c:v>
                </c:pt>
              </c:numCache>
            </c:numRef>
          </c:val>
        </c:ser>
        <c:dLbls>
          <c:showLegendKey val="0"/>
          <c:showVal val="1"/>
          <c:showCatName val="0"/>
          <c:showSerName val="0"/>
          <c:showPercent val="0"/>
          <c:showBubbleSize val="0"/>
        </c:dLbls>
        <c:gapWidth val="269"/>
        <c:overlap val="-25"/>
        <c:axId val="306318072"/>
        <c:axId val="306311408"/>
      </c:barChart>
      <c:catAx>
        <c:axId val="306318072"/>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n-US"/>
          </a:p>
        </c:txPr>
        <c:crossAx val="306311408"/>
        <c:crosses val="autoZero"/>
        <c:auto val="1"/>
        <c:lblAlgn val="ctr"/>
        <c:lblOffset val="100"/>
        <c:noMultiLvlLbl val="0"/>
      </c:catAx>
      <c:valAx>
        <c:axId val="306311408"/>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6318072"/>
        <c:crosses val="autoZero"/>
        <c:crossBetween val="between"/>
      </c:valAx>
      <c:dTable>
        <c:showHorzBorder val="1"/>
        <c:showVertBorder val="1"/>
        <c:showOutline val="1"/>
        <c:showKeys val="1"/>
        <c:spPr>
          <a:noFill/>
          <a:ln w="9525">
            <a:solidFill>
              <a:schemeClr val="tx1">
                <a:lumMod val="15000"/>
                <a:lumOff val="85000"/>
              </a:schemeClr>
            </a:solidFill>
          </a:ln>
          <a:effectLst/>
        </c:spPr>
        <c:txPr>
          <a:bodyPr rot="0" spcFirstLastPara="1" vertOverflow="ellipsis" vert="horz" wrap="square" anchor="ctr" anchorCtr="1"/>
          <a:lstStyle/>
          <a:p>
            <a:pPr rtl="0">
              <a:defRPr sz="14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0B0672-1B94-4A60-842A-DF9F0BF0CC8B}" type="datetimeFigureOut">
              <a:rPr lang="en-IN" smtClean="0"/>
              <a:t>09-04-2023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747B17-79FE-4478-A310-1A2505B9FEF6}" type="slidenum">
              <a:rPr lang="en-IN" smtClean="0"/>
              <a:t>‹#›</a:t>
            </a:fld>
            <a:endParaRPr lang="en-IN"/>
          </a:p>
        </p:txBody>
      </p:sp>
    </p:spTree>
    <p:extLst>
      <p:ext uri="{BB962C8B-B14F-4D97-AF65-F5344CB8AC3E}">
        <p14:creationId xmlns:p14="http://schemas.microsoft.com/office/powerpoint/2010/main" val="3866276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6747B17-79FE-4478-A310-1A2505B9FEF6}" type="slidenum">
              <a:rPr lang="en-IN" smtClean="0"/>
              <a:t>1</a:t>
            </a:fld>
            <a:endParaRPr lang="en-IN"/>
          </a:p>
        </p:txBody>
      </p:sp>
    </p:spTree>
    <p:extLst>
      <p:ext uri="{BB962C8B-B14F-4D97-AF65-F5344CB8AC3E}">
        <p14:creationId xmlns:p14="http://schemas.microsoft.com/office/powerpoint/2010/main" val="1892159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smtClean="0"/>
              <a:t>10-04-2023</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51841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smtClean="0"/>
              <a:t>10-04-2023</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51823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smtClean="0"/>
              <a:t>10-04-2023</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319139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smtClean="0"/>
              <a:t>10-04-2023</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376643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smtClean="0"/>
              <a:t>10-04-2023</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123058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smtClean="0"/>
              <a:t>10-04-2023</a:t>
            </a:r>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68501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smtClean="0"/>
              <a:t>10-04-2023</a:t>
            </a:r>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4291154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smtClean="0"/>
              <a:t>10-04-2023</a:t>
            </a:r>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431640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10-04-2023</a:t>
            </a:r>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271282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smtClean="0"/>
              <a:t>10-04-2023</a:t>
            </a:r>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884462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smtClean="0"/>
              <a:t>10-04-2023</a:t>
            </a:r>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72760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smtClean="0"/>
              <a:t>10-04-2023</a:t>
            </a:r>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FF152-60F5-4862-82F9-1190556AA56F}" type="slidenum">
              <a:rPr lang="en-IN" smtClean="0"/>
              <a:t>‹#›</a:t>
            </a:fld>
            <a:endParaRPr lang="en-IN"/>
          </a:p>
        </p:txBody>
      </p:sp>
    </p:spTree>
    <p:extLst>
      <p:ext uri="{BB962C8B-B14F-4D97-AF65-F5344CB8AC3E}">
        <p14:creationId xmlns:p14="http://schemas.microsoft.com/office/powerpoint/2010/main" val="28879846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rive.google.com/drive/folders/13GtJ3x34fyqDoZm_fe3iIf5fYXb0zaSH?usp=sharin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1017383E-C6FC-49E7-A521-82BA6750D5ED}"/>
              </a:ext>
            </a:extLst>
          </p:cNvPr>
          <p:cNvPicPr>
            <a:picLocks noChangeAspect="1"/>
          </p:cNvPicPr>
          <p:nvPr/>
        </p:nvPicPr>
        <p:blipFill>
          <a:blip r:embed="rId3"/>
          <a:stretch>
            <a:fillRect/>
          </a:stretch>
        </p:blipFill>
        <p:spPr>
          <a:xfrm>
            <a:off x="108244" y="128368"/>
            <a:ext cx="1452640" cy="1455124"/>
          </a:xfrm>
          <a:prstGeom prst="rect">
            <a:avLst/>
          </a:prstGeom>
        </p:spPr>
      </p:pic>
      <p:pic>
        <p:nvPicPr>
          <p:cNvPr id="1032" name="Picture 8" descr="Anna University - Wikipedia">
            <a:extLst>
              <a:ext uri="{FF2B5EF4-FFF2-40B4-BE49-F238E27FC236}">
                <a16:creationId xmlns:a16="http://schemas.microsoft.com/office/drawing/2014/main" xmlns="" id="{D6A094F9-77C3-45C3-9A48-8D52C03CE8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3116" y="196048"/>
            <a:ext cx="1306884" cy="138744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xmlns="" id="{036F5FA9-0A71-48B8-AEAE-E35B120A096B}"/>
              </a:ext>
            </a:extLst>
          </p:cNvPr>
          <p:cNvSpPr txBox="1"/>
          <p:nvPr/>
        </p:nvSpPr>
        <p:spPr>
          <a:xfrm>
            <a:off x="1246551" y="1800692"/>
            <a:ext cx="6650898" cy="430887"/>
          </a:xfrm>
          <a:prstGeom prst="rect">
            <a:avLst/>
          </a:prstGeom>
          <a:noFill/>
        </p:spPr>
        <p:txBody>
          <a:bodyPr wrap="square">
            <a:spAutoFit/>
          </a:bodyPr>
          <a:lstStyle/>
          <a:p>
            <a:r>
              <a:rPr lang="en-US" sz="2200" b="1" dirty="0">
                <a:solidFill>
                  <a:srgbClr val="C00000"/>
                </a:solidFill>
                <a:latin typeface="Times New Roman" panose="02020603050405020304" pitchFamily="18" charset="0"/>
              </a:rPr>
              <a:t>Department of Computer Science and Engineering </a:t>
            </a:r>
            <a:endParaRPr lang="en-IN" sz="2200" b="1" dirty="0">
              <a:solidFill>
                <a:srgbClr val="C00000"/>
              </a:solidFill>
            </a:endParaRPr>
          </a:p>
        </p:txBody>
      </p:sp>
      <p:sp>
        <p:nvSpPr>
          <p:cNvPr id="9" name="TextBox 8">
            <a:extLst>
              <a:ext uri="{FF2B5EF4-FFF2-40B4-BE49-F238E27FC236}">
                <a16:creationId xmlns:a16="http://schemas.microsoft.com/office/drawing/2014/main" xmlns="" id="{E2AB4079-B959-438A-8887-B4E86C814C3D}"/>
              </a:ext>
            </a:extLst>
          </p:cNvPr>
          <p:cNvSpPr txBox="1"/>
          <p:nvPr/>
        </p:nvSpPr>
        <p:spPr>
          <a:xfrm>
            <a:off x="965199" y="2231580"/>
            <a:ext cx="7592875" cy="1384995"/>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A CASCADED ENSEMBLE BASED YOUTUBE SPAM COMMENTS DETECTION USING MACHINE LEARNING</a:t>
            </a:r>
            <a:endParaRPr lang="en-IN" sz="2800"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xmlns="" id="{1330EC8A-088B-458F-9182-920EE3139846}"/>
              </a:ext>
            </a:extLst>
          </p:cNvPr>
          <p:cNvSpPr txBox="1"/>
          <p:nvPr/>
        </p:nvSpPr>
        <p:spPr>
          <a:xfrm>
            <a:off x="770229" y="5452962"/>
            <a:ext cx="34747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Dr. A. </a:t>
            </a:r>
            <a:r>
              <a:rPr lang="en-US" dirty="0" err="1">
                <a:latin typeface="Times New Roman" panose="02020603050405020304" pitchFamily="18" charset="0"/>
                <a:cs typeface="Times New Roman" panose="02020603050405020304" pitchFamily="18" charset="0"/>
              </a:rPr>
              <a:t>Hemlathadhevi</a:t>
            </a:r>
            <a:r>
              <a:rPr lang="en-US" dirty="0">
                <a:latin typeface="Times New Roman" panose="02020603050405020304" pitchFamily="18" charset="0"/>
                <a:cs typeface="Times New Roman" panose="02020603050405020304" pitchFamily="18" charset="0"/>
              </a:rPr>
              <a:t>, M.E., </a:t>
            </a:r>
            <a:r>
              <a:rPr lang="en-US" dirty="0" err="1">
                <a:latin typeface="Times New Roman" panose="02020603050405020304" pitchFamily="18" charset="0"/>
                <a:cs typeface="Times New Roman" panose="02020603050405020304" pitchFamily="18" charset="0"/>
              </a:rPr>
              <a:t>Ph.d</a:t>
            </a:r>
            <a:r>
              <a:rPr lang="en-US" dirty="0" err="1"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a:t>
            </a:r>
            <a:endParaRPr lang="en-IN"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xmlns="" id="{0B14CB2B-BA40-B9F9-16FA-AA5B5E13E8EA}"/>
              </a:ext>
            </a:extLst>
          </p:cNvPr>
          <p:cNvSpPr txBox="1"/>
          <p:nvPr/>
        </p:nvSpPr>
        <p:spPr>
          <a:xfrm>
            <a:off x="2083981" y="3779870"/>
            <a:ext cx="4802820" cy="923330"/>
          </a:xfrm>
          <a:prstGeom prst="rect">
            <a:avLst/>
          </a:prstGeom>
          <a:noFill/>
        </p:spPr>
        <p:txBody>
          <a:bodyPr wrap="square" rtlCol="0">
            <a:spAutoFit/>
          </a:bodyPr>
          <a:lstStyle/>
          <a:p>
            <a:pPr algn="ctr"/>
            <a:r>
              <a:rPr lang="en-US" dirty="0" err="1">
                <a:latin typeface="Times New Roman" panose="02020603050405020304" pitchFamily="18" charset="0"/>
                <a:cs typeface="Times New Roman" panose="02020603050405020304" pitchFamily="18" charset="0"/>
              </a:rPr>
              <a:t>Chegireddy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Keerthana</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211419104046]</a:t>
            </a:r>
          </a:p>
          <a:p>
            <a:pPr algn="ctr"/>
            <a:r>
              <a:rPr lang="en-US" dirty="0" err="1">
                <a:latin typeface="Times New Roman" panose="02020603050405020304" pitchFamily="18" charset="0"/>
                <a:cs typeface="Times New Roman" panose="02020603050405020304" pitchFamily="18" charset="0"/>
              </a:rPr>
              <a:t>Shalini</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B [211419104244]</a:t>
            </a:r>
          </a:p>
          <a:p>
            <a:pPr algn="ctr"/>
            <a:r>
              <a:rPr lang="en-US" dirty="0" err="1">
                <a:latin typeface="Times New Roman" panose="02020603050405020304" pitchFamily="18" charset="0"/>
                <a:cs typeface="Times New Roman" panose="02020603050405020304" pitchFamily="18" charset="0"/>
              </a:rPr>
              <a:t>Swathi</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 [ 211419104282]</a:t>
            </a:r>
            <a:endParaRPr lang="en-IN"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xmlns="" id="{8DA7E15F-5577-E472-5EEB-C46481EAA666}"/>
              </a:ext>
            </a:extLst>
          </p:cNvPr>
          <p:cNvSpPr txBox="1"/>
          <p:nvPr/>
        </p:nvSpPr>
        <p:spPr>
          <a:xfrm>
            <a:off x="5015884" y="5452962"/>
            <a:ext cx="3542190" cy="369332"/>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Dr. K. </a:t>
            </a:r>
            <a:r>
              <a:rPr lang="en-US" dirty="0" err="1" smtClean="0">
                <a:latin typeface="Times New Roman" panose="02020603050405020304" pitchFamily="18" charset="0"/>
                <a:cs typeface="Times New Roman" panose="02020603050405020304" pitchFamily="18" charset="0"/>
              </a:rPr>
              <a:t>Valarmathi</a:t>
            </a:r>
            <a:r>
              <a:rPr lang="en-US" dirty="0" smtClean="0">
                <a:latin typeface="Times New Roman" panose="02020603050405020304" pitchFamily="18" charset="0"/>
                <a:cs typeface="Times New Roman" panose="02020603050405020304" pitchFamily="18" charset="0"/>
              </a:rPr>
              <a:t>, M.E., </a:t>
            </a:r>
            <a:r>
              <a:rPr lang="en-US" dirty="0" err="1" smtClean="0">
                <a:latin typeface="Times New Roman" panose="02020603050405020304" pitchFamily="18" charset="0"/>
                <a:cs typeface="Times New Roman" panose="02020603050405020304" pitchFamily="18" charset="0"/>
              </a:rPr>
              <a:t>Ph.d.</a:t>
            </a:r>
            <a:r>
              <a:rPr lang="en-US" dirty="0" smtClean="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xmlns="" id="{17ACA5B2-7494-70D8-175E-1A0009147C93}"/>
              </a:ext>
            </a:extLst>
          </p:cNvPr>
          <p:cNvPicPr>
            <a:picLocks noChangeAspect="1"/>
          </p:cNvPicPr>
          <p:nvPr/>
        </p:nvPicPr>
        <p:blipFill>
          <a:blip r:embed="rId5"/>
          <a:stretch>
            <a:fillRect/>
          </a:stretch>
        </p:blipFill>
        <p:spPr>
          <a:xfrm>
            <a:off x="1297351" y="128368"/>
            <a:ext cx="6285765" cy="1522578"/>
          </a:xfrm>
          <a:prstGeom prst="rect">
            <a:avLst/>
          </a:prstGeom>
        </p:spPr>
      </p:pic>
      <p:sp>
        <p:nvSpPr>
          <p:cNvPr id="6" name="Date Placeholder 5">
            <a:extLst>
              <a:ext uri="{FF2B5EF4-FFF2-40B4-BE49-F238E27FC236}">
                <a16:creationId xmlns:a16="http://schemas.microsoft.com/office/drawing/2014/main" xmlns="" id="{EB3F79D1-0796-072A-CD75-B8086F0F9250}"/>
              </a:ext>
            </a:extLst>
          </p:cNvPr>
          <p:cNvSpPr>
            <a:spLocks noGrp="1"/>
          </p:cNvSpPr>
          <p:nvPr>
            <p:ph type="dt" sz="half" idx="10"/>
          </p:nvPr>
        </p:nvSpPr>
        <p:spPr/>
        <p:txBody>
          <a:bodyPr/>
          <a:lstStyle/>
          <a:p>
            <a:r>
              <a:rPr lang="en-US" smtClean="0"/>
              <a:t>10-04-2023</a:t>
            </a:r>
            <a:endParaRPr lang="en-IN" dirty="0"/>
          </a:p>
        </p:txBody>
      </p:sp>
      <p:sp>
        <p:nvSpPr>
          <p:cNvPr id="10" name="Slide Number Placeholder 9">
            <a:extLst>
              <a:ext uri="{FF2B5EF4-FFF2-40B4-BE49-F238E27FC236}">
                <a16:creationId xmlns:a16="http://schemas.microsoft.com/office/drawing/2014/main" xmlns="" id="{1A45000B-3233-04ED-8583-BAA14AF15C75}"/>
              </a:ext>
            </a:extLst>
          </p:cNvPr>
          <p:cNvSpPr>
            <a:spLocks noGrp="1"/>
          </p:cNvSpPr>
          <p:nvPr>
            <p:ph type="sldNum" sz="quarter" idx="12"/>
          </p:nvPr>
        </p:nvSpPr>
        <p:spPr>
          <a:xfrm>
            <a:off x="6457949" y="6356351"/>
            <a:ext cx="2314273" cy="365125"/>
          </a:xfrm>
        </p:spPr>
        <p:txBody>
          <a:bodyPr/>
          <a:lstStyle/>
          <a:p>
            <a:fld id="{9D3FF152-60F5-4862-82F9-1190556AA56F}" type="slidenum">
              <a:rPr lang="en-IN" sz="1800" b="1" smtClean="0">
                <a:solidFill>
                  <a:schemeClr val="tx1"/>
                </a:solidFill>
              </a:rPr>
              <a:t>1</a:t>
            </a:fld>
            <a:endParaRPr lang="en-IN" sz="1800" b="1" dirty="0">
              <a:solidFill>
                <a:schemeClr val="tx1"/>
              </a:solidFill>
            </a:endParaRPr>
          </a:p>
        </p:txBody>
      </p:sp>
    </p:spTree>
    <p:extLst>
      <p:ext uri="{BB962C8B-B14F-4D97-AF65-F5344CB8AC3E}">
        <p14:creationId xmlns:p14="http://schemas.microsoft.com/office/powerpoint/2010/main" val="9899931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Architecture / Methodology used</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94A57625-FE0C-C9D0-9B64-51C30486E5E1}"/>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2C207A7E-3D82-3EF5-FA41-02841985E0D6}"/>
              </a:ext>
            </a:extLst>
          </p:cNvPr>
          <p:cNvSpPr>
            <a:spLocks noGrp="1"/>
          </p:cNvSpPr>
          <p:nvPr>
            <p:ph type="sldNum" sz="quarter" idx="12"/>
          </p:nvPr>
        </p:nvSpPr>
        <p:spPr/>
        <p:txBody>
          <a:bodyPr/>
          <a:lstStyle/>
          <a:p>
            <a:fld id="{9D3FF152-60F5-4862-82F9-1190556AA56F}" type="slidenum">
              <a:rPr lang="en-IN" smtClean="0"/>
              <a:t>10</a:t>
            </a:fld>
            <a:endParaRPr lang="en-IN"/>
          </a:p>
        </p:txBody>
      </p:sp>
      <p:pic>
        <p:nvPicPr>
          <p:cNvPr id="5" name="Content Placeholder 4"/>
          <p:cNvPicPr>
            <a:picLocks noGrp="1"/>
          </p:cNvPicPr>
          <p:nvPr>
            <p:ph idx="1"/>
          </p:nvPr>
        </p:nvPicPr>
        <p:blipFill rotWithShape="1">
          <a:blip r:embed="rId2">
            <a:extLst>
              <a:ext uri="{28A0092B-C50C-407E-A947-70E740481C1C}">
                <a14:useLocalDpi xmlns:a14="http://schemas.microsoft.com/office/drawing/2010/main" val="0"/>
              </a:ext>
            </a:extLst>
          </a:blip>
          <a:srcRect l="28952" t="33618" r="10471" b="12631"/>
          <a:stretch/>
        </p:blipFill>
        <p:spPr bwMode="auto">
          <a:xfrm>
            <a:off x="161901" y="1096235"/>
            <a:ext cx="8718093" cy="462723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64071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 - Flow Chart/DFD/ER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xmlns="" id="{C882CF49-C6EE-11A2-A9CF-6435ECACEAA7}"/>
              </a:ext>
            </a:extLst>
          </p:cNvPr>
          <p:cNvSpPr>
            <a:spLocks noGrp="1"/>
          </p:cNvSpPr>
          <p:nvPr>
            <p:ph type="dt" sz="half" idx="10"/>
          </p:nvPr>
        </p:nvSpPr>
        <p:spPr/>
        <p:txBody>
          <a:bodyPr/>
          <a:lstStyle/>
          <a:p>
            <a:r>
              <a:rPr lang="en-US" smtClean="0"/>
              <a:t>10-04-2023</a:t>
            </a:r>
            <a:endParaRPr lang="en-IN"/>
          </a:p>
        </p:txBody>
      </p:sp>
      <p:sp>
        <p:nvSpPr>
          <p:cNvPr id="8" name="Slide Number Placeholder 7">
            <a:extLst>
              <a:ext uri="{FF2B5EF4-FFF2-40B4-BE49-F238E27FC236}">
                <a16:creationId xmlns:a16="http://schemas.microsoft.com/office/drawing/2014/main" xmlns="" id="{49F084E4-6470-6E54-01D5-51470D9D3D05}"/>
              </a:ext>
            </a:extLst>
          </p:cNvPr>
          <p:cNvSpPr>
            <a:spLocks noGrp="1"/>
          </p:cNvSpPr>
          <p:nvPr>
            <p:ph type="sldNum" sz="quarter" idx="12"/>
          </p:nvPr>
        </p:nvSpPr>
        <p:spPr/>
        <p:txBody>
          <a:bodyPr/>
          <a:lstStyle/>
          <a:p>
            <a:fld id="{9D3FF152-60F5-4862-82F9-1190556AA56F}" type="slidenum">
              <a:rPr lang="en-IN" smtClean="0"/>
              <a:t>11</a:t>
            </a:fld>
            <a:endParaRPr lang="en-IN"/>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838" y="1850207"/>
            <a:ext cx="4026430" cy="4228860"/>
          </a:xfrm>
          <a:prstGeom prst="rect">
            <a:avLst/>
          </a:prstGeom>
        </p:spPr>
      </p:pic>
      <p:sp>
        <p:nvSpPr>
          <p:cNvPr id="3" name="Rectangle 2"/>
          <p:cNvSpPr/>
          <p:nvPr/>
        </p:nvSpPr>
        <p:spPr>
          <a:xfrm>
            <a:off x="381763" y="1195400"/>
            <a:ext cx="1505540"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Level 0 DFD:</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4599" y="2494059"/>
            <a:ext cx="3937001" cy="3238645"/>
          </a:xfrm>
          <a:prstGeom prst="rect">
            <a:avLst/>
          </a:prstGeom>
        </p:spPr>
      </p:pic>
      <p:sp>
        <p:nvSpPr>
          <p:cNvPr id="5" name="Rectangle 4"/>
          <p:cNvSpPr/>
          <p:nvPr/>
        </p:nvSpPr>
        <p:spPr>
          <a:xfrm>
            <a:off x="5402497" y="1195400"/>
            <a:ext cx="1505540"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Level 1 DFD:</a:t>
            </a:r>
          </a:p>
        </p:txBody>
      </p:sp>
    </p:spTree>
    <p:extLst>
      <p:ext uri="{BB962C8B-B14F-4D97-AF65-F5344CB8AC3E}">
        <p14:creationId xmlns:p14="http://schemas.microsoft.com/office/powerpoint/2010/main" val="1665330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 - Flow Chart/DFD/ER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xmlns="" id="{C882CF49-C6EE-11A2-A9CF-6435ECACEAA7}"/>
              </a:ext>
            </a:extLst>
          </p:cNvPr>
          <p:cNvSpPr>
            <a:spLocks noGrp="1"/>
          </p:cNvSpPr>
          <p:nvPr>
            <p:ph type="dt" sz="half" idx="10"/>
          </p:nvPr>
        </p:nvSpPr>
        <p:spPr/>
        <p:txBody>
          <a:bodyPr/>
          <a:lstStyle/>
          <a:p>
            <a:r>
              <a:rPr lang="en-US" smtClean="0"/>
              <a:t>10-04-2023</a:t>
            </a:r>
            <a:endParaRPr lang="en-IN"/>
          </a:p>
        </p:txBody>
      </p:sp>
      <p:sp>
        <p:nvSpPr>
          <p:cNvPr id="8" name="Slide Number Placeholder 7">
            <a:extLst>
              <a:ext uri="{FF2B5EF4-FFF2-40B4-BE49-F238E27FC236}">
                <a16:creationId xmlns:a16="http://schemas.microsoft.com/office/drawing/2014/main" xmlns="" id="{49F084E4-6470-6E54-01D5-51470D9D3D05}"/>
              </a:ext>
            </a:extLst>
          </p:cNvPr>
          <p:cNvSpPr>
            <a:spLocks noGrp="1"/>
          </p:cNvSpPr>
          <p:nvPr>
            <p:ph type="sldNum" sz="quarter" idx="12"/>
          </p:nvPr>
        </p:nvSpPr>
        <p:spPr/>
        <p:txBody>
          <a:bodyPr/>
          <a:lstStyle/>
          <a:p>
            <a:fld id="{9D3FF152-60F5-4862-82F9-1190556AA56F}" type="slidenum">
              <a:rPr lang="en-IN" smtClean="0"/>
              <a:t>12</a:t>
            </a:fld>
            <a:endParaRPr lang="en-IN"/>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454" y="1935937"/>
            <a:ext cx="8012546" cy="4033064"/>
          </a:xfrm>
          <a:prstGeom prst="rect">
            <a:avLst/>
          </a:prstGeom>
        </p:spPr>
      </p:pic>
      <p:sp>
        <p:nvSpPr>
          <p:cNvPr id="3" name="Rectangle 2"/>
          <p:cNvSpPr/>
          <p:nvPr/>
        </p:nvSpPr>
        <p:spPr>
          <a:xfrm>
            <a:off x="754296" y="1280067"/>
            <a:ext cx="1861903" cy="369332"/>
          </a:xfrm>
          <a:prstGeom prst="rect">
            <a:avLst/>
          </a:prstGeom>
        </p:spPr>
        <p:txBody>
          <a:bodyPr wrap="square">
            <a:spAutoFit/>
          </a:bodyPr>
          <a:lstStyle/>
          <a:p>
            <a:r>
              <a:rPr lang="en-US" b="1" dirty="0">
                <a:latin typeface="Times New Roman" panose="02020603050405020304" pitchFamily="18" charset="0"/>
                <a:cs typeface="Times New Roman" panose="02020603050405020304" pitchFamily="18" charset="0"/>
              </a:rPr>
              <a:t>Level 2 DFD:</a:t>
            </a:r>
          </a:p>
        </p:txBody>
      </p:sp>
    </p:spTree>
    <p:extLst>
      <p:ext uri="{BB962C8B-B14F-4D97-AF65-F5344CB8AC3E}">
        <p14:creationId xmlns:p14="http://schemas.microsoft.com/office/powerpoint/2010/main" val="362709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Design - Flow Chart/DFD/ER </a:t>
            </a:r>
            <a:endParaRPr lang="en-IN" sz="6000" b="1" dirty="0">
              <a:solidFill>
                <a:srgbClr val="7030A0"/>
              </a:solidFill>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xmlns="" id="{C882CF49-C6EE-11A2-A9CF-6435ECACEAA7}"/>
              </a:ext>
            </a:extLst>
          </p:cNvPr>
          <p:cNvSpPr>
            <a:spLocks noGrp="1"/>
          </p:cNvSpPr>
          <p:nvPr>
            <p:ph type="dt" sz="half" idx="10"/>
          </p:nvPr>
        </p:nvSpPr>
        <p:spPr/>
        <p:txBody>
          <a:bodyPr/>
          <a:lstStyle/>
          <a:p>
            <a:r>
              <a:rPr lang="en-US" smtClean="0"/>
              <a:t>10-04-2023</a:t>
            </a:r>
            <a:endParaRPr lang="en-IN"/>
          </a:p>
        </p:txBody>
      </p:sp>
      <p:sp>
        <p:nvSpPr>
          <p:cNvPr id="8" name="Slide Number Placeholder 7">
            <a:extLst>
              <a:ext uri="{FF2B5EF4-FFF2-40B4-BE49-F238E27FC236}">
                <a16:creationId xmlns:a16="http://schemas.microsoft.com/office/drawing/2014/main" xmlns="" id="{49F084E4-6470-6E54-01D5-51470D9D3D05}"/>
              </a:ext>
            </a:extLst>
          </p:cNvPr>
          <p:cNvSpPr>
            <a:spLocks noGrp="1"/>
          </p:cNvSpPr>
          <p:nvPr>
            <p:ph type="sldNum" sz="quarter" idx="12"/>
          </p:nvPr>
        </p:nvSpPr>
        <p:spPr/>
        <p:txBody>
          <a:bodyPr/>
          <a:lstStyle/>
          <a:p>
            <a:fld id="{9D3FF152-60F5-4862-82F9-1190556AA56F}" type="slidenum">
              <a:rPr lang="en-IN" smtClean="0"/>
              <a:t>13</a:t>
            </a:fld>
            <a:endParaRPr lang="en-IN"/>
          </a:p>
        </p:txBody>
      </p:sp>
      <p:sp>
        <p:nvSpPr>
          <p:cNvPr id="3" name="Rectangle 2"/>
          <p:cNvSpPr/>
          <p:nvPr/>
        </p:nvSpPr>
        <p:spPr>
          <a:xfrm>
            <a:off x="252075" y="1017600"/>
            <a:ext cx="2460930"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USECASE DIAGRAM</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7350" y="1386932"/>
            <a:ext cx="6127000" cy="5236827"/>
          </a:xfrm>
          <a:prstGeom prst="rect">
            <a:avLst/>
          </a:prstGeom>
        </p:spPr>
      </p:pic>
    </p:spTree>
    <p:extLst>
      <p:ext uri="{BB962C8B-B14F-4D97-AF65-F5344CB8AC3E}">
        <p14:creationId xmlns:p14="http://schemas.microsoft.com/office/powerpoint/2010/main" val="972360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F7C3E4E9-4199-339C-75CA-C1D0D0AF6F5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8BBB847C-58FB-58C8-32C9-9A8BAF62EA4A}"/>
              </a:ext>
            </a:extLst>
          </p:cNvPr>
          <p:cNvSpPr>
            <a:spLocks noGrp="1"/>
          </p:cNvSpPr>
          <p:nvPr>
            <p:ph type="sldNum" sz="quarter" idx="12"/>
          </p:nvPr>
        </p:nvSpPr>
        <p:spPr/>
        <p:txBody>
          <a:bodyPr/>
          <a:lstStyle/>
          <a:p>
            <a:fld id="{9D3FF152-60F5-4862-82F9-1190556AA56F}" type="slidenum">
              <a:rPr lang="en-IN" smtClean="0"/>
              <a:t>14</a:t>
            </a:fld>
            <a:endParaRPr lang="en-IN"/>
          </a:p>
        </p:txBody>
      </p:sp>
      <p:sp>
        <p:nvSpPr>
          <p:cNvPr id="6" name="Rectangle 5"/>
          <p:cNvSpPr/>
          <p:nvPr/>
        </p:nvSpPr>
        <p:spPr>
          <a:xfrm>
            <a:off x="313266" y="1447801"/>
            <a:ext cx="8509001" cy="2554545"/>
          </a:xfrm>
          <a:prstGeom prst="rect">
            <a:avLst/>
          </a:prstGeom>
        </p:spPr>
        <p:txBody>
          <a:bodyPr wrap="square">
            <a:spAutoFit/>
          </a:bodyPr>
          <a:lstStyle/>
          <a:p>
            <a:pPr marL="571500" indent="-571500">
              <a:buFont typeface="Arial" pitchFamily="34" charset="0"/>
              <a:buChar char="•"/>
            </a:pPr>
            <a:r>
              <a:rPr lang="en-US" sz="4000" dirty="0">
                <a:latin typeface="Times New Roman" panose="02020603050405020304" pitchFamily="18" charset="0"/>
                <a:cs typeface="Times New Roman" panose="02020603050405020304" pitchFamily="18" charset="0"/>
              </a:rPr>
              <a:t>Module 1: </a:t>
            </a:r>
            <a:r>
              <a:rPr lang="en-US" sz="4000" dirty="0" err="1">
                <a:latin typeface="Times New Roman" panose="02020603050405020304" pitchFamily="18" charset="0"/>
                <a:cs typeface="Times New Roman" panose="02020603050405020304" pitchFamily="18" charset="0"/>
              </a:rPr>
              <a:t>Youtube</a:t>
            </a:r>
            <a:r>
              <a:rPr lang="en-US" sz="4000" dirty="0">
                <a:latin typeface="Times New Roman" panose="02020603050405020304" pitchFamily="18" charset="0"/>
                <a:cs typeface="Times New Roman" panose="02020603050405020304" pitchFamily="18" charset="0"/>
              </a:rPr>
              <a:t> ID train model</a:t>
            </a:r>
          </a:p>
          <a:p>
            <a:pPr marL="571500" indent="-571500">
              <a:buFont typeface="Arial" pitchFamily="34" charset="0"/>
              <a:buChar char="•"/>
            </a:pPr>
            <a:r>
              <a:rPr lang="en-US" sz="4000" dirty="0">
                <a:latin typeface="Times New Roman" panose="02020603050405020304" pitchFamily="18" charset="0"/>
                <a:cs typeface="Times New Roman" panose="02020603050405020304" pitchFamily="18" charset="0"/>
              </a:rPr>
              <a:t>Module 2: Data Analysis</a:t>
            </a:r>
          </a:p>
          <a:p>
            <a:pPr marL="571500" indent="-571500">
              <a:buFont typeface="Arial" pitchFamily="34" charset="0"/>
              <a:buChar char="•"/>
            </a:pPr>
            <a:r>
              <a:rPr lang="en-US" sz="4000" dirty="0">
                <a:latin typeface="Times New Roman" panose="02020603050405020304" pitchFamily="18" charset="0"/>
                <a:cs typeface="Times New Roman" panose="02020603050405020304" pitchFamily="18" charset="0"/>
              </a:rPr>
              <a:t>Module 3: Classifications</a:t>
            </a:r>
          </a:p>
          <a:p>
            <a:pPr marL="571500" indent="-571500">
              <a:buFont typeface="Arial" pitchFamily="34" charset="0"/>
              <a:buChar char="•"/>
            </a:pPr>
            <a:r>
              <a:rPr lang="en-US" sz="4000" dirty="0">
                <a:latin typeface="Times New Roman" panose="02020603050405020304" pitchFamily="18" charset="0"/>
                <a:cs typeface="Times New Roman" panose="02020603050405020304" pitchFamily="18" charset="0"/>
              </a:rPr>
              <a:t>Module 4: Analysis Performance</a:t>
            </a:r>
          </a:p>
        </p:txBody>
      </p:sp>
    </p:spTree>
    <p:extLst>
      <p:ext uri="{BB962C8B-B14F-4D97-AF65-F5344CB8AC3E}">
        <p14:creationId xmlns:p14="http://schemas.microsoft.com/office/powerpoint/2010/main" val="2547520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0"/>
            <a:ext cx="7886700" cy="1459609"/>
          </a:xfrm>
        </p:spPr>
        <p:txBody>
          <a:bodyPr>
            <a:noAutofit/>
          </a:bodyPr>
          <a:lstStyle/>
          <a:p>
            <a:pPr algn="ctr"/>
            <a:r>
              <a:rPr lang="en-US" sz="3600" b="1" dirty="0" smtClean="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1:</a:t>
            </a:r>
            <a:br>
              <a:rPr lang="en-US" sz="3600" b="1" dirty="0" smtClean="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3600" b="1" dirty="0" smtClean="0">
                <a:solidFill>
                  <a:srgbClr val="7030A0"/>
                </a:solidFill>
                <a:latin typeface="Times New Roman" panose="02020603050405020304" pitchFamily="18" charset="0"/>
                <a:ea typeface="Calibri" panose="020F0502020204030204" pitchFamily="34" charset="0"/>
                <a:cs typeface="Times New Roman" panose="02020603050405020304" pitchFamily="18" charset="0"/>
              </a:rPr>
              <a:t>YOUTUBE ID: TRAIN MODEL</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D62E8DBB-8CAD-47AF-1F08-E5D854F507F6}"/>
              </a:ext>
            </a:extLst>
          </p:cNvPr>
          <p:cNvSpPr txBox="1"/>
          <p:nvPr/>
        </p:nvSpPr>
        <p:spPr>
          <a:xfrm>
            <a:off x="1950720" y="1948934"/>
            <a:ext cx="4572000" cy="369332"/>
          </a:xfrm>
          <a:prstGeom prst="rect">
            <a:avLst/>
          </a:prstGeom>
          <a:noFill/>
        </p:spPr>
        <p:txBody>
          <a:bodyPr wrap="square">
            <a:spAutoFit/>
          </a:bodyPr>
          <a:lstStyle/>
          <a:p>
            <a:r>
              <a:rPr lang="en-US" sz="1800" dirty="0">
                <a:solidFill>
                  <a:srgbClr val="222222"/>
                </a:solidFill>
                <a:effectLst/>
                <a:latin typeface="Arial" panose="020B0604020202020204" pitchFamily="34" charset="0"/>
                <a:ea typeface="Calibri" panose="020F0502020204030204" pitchFamily="34" charset="0"/>
              </a:rPr>
              <a:t>   </a:t>
            </a:r>
            <a:endParaRPr lang="en-IN" dirty="0"/>
          </a:p>
        </p:txBody>
      </p:sp>
      <p:sp>
        <p:nvSpPr>
          <p:cNvPr id="3" name="Date Placeholder 2">
            <a:extLst>
              <a:ext uri="{FF2B5EF4-FFF2-40B4-BE49-F238E27FC236}">
                <a16:creationId xmlns:a16="http://schemas.microsoft.com/office/drawing/2014/main" xmlns="" id="{F7C3E4E9-4199-339C-75CA-C1D0D0AF6F5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8BBB847C-58FB-58C8-32C9-9A8BAF62EA4A}"/>
              </a:ext>
            </a:extLst>
          </p:cNvPr>
          <p:cNvSpPr>
            <a:spLocks noGrp="1"/>
          </p:cNvSpPr>
          <p:nvPr>
            <p:ph type="sldNum" sz="quarter" idx="12"/>
          </p:nvPr>
        </p:nvSpPr>
        <p:spPr/>
        <p:txBody>
          <a:bodyPr/>
          <a:lstStyle/>
          <a:p>
            <a:fld id="{9D3FF152-60F5-4862-82F9-1190556AA56F}" type="slidenum">
              <a:rPr lang="en-IN" smtClean="0"/>
              <a:t>15</a:t>
            </a:fld>
            <a:endParaRPr lang="en-IN"/>
          </a:p>
        </p:txBody>
      </p:sp>
      <p:sp>
        <p:nvSpPr>
          <p:cNvPr id="6" name="Rectangle 5"/>
          <p:cNvSpPr/>
          <p:nvPr/>
        </p:nvSpPr>
        <p:spPr>
          <a:xfrm>
            <a:off x="406400" y="1710268"/>
            <a:ext cx="7874000" cy="1200329"/>
          </a:xfrm>
          <a:prstGeom prst="rect">
            <a:avLst/>
          </a:prstGeom>
        </p:spPr>
        <p:txBody>
          <a:bodyPr wrap="square">
            <a:spAutoFit/>
          </a:bodyPr>
          <a:lstStyle/>
          <a:p>
            <a:pPr algn="just"/>
            <a:r>
              <a:rPr lang="en-US" dirty="0">
                <a:latin typeface="Times New Roman" panose="02020603050405020304" pitchFamily="18" charset="0"/>
                <a:cs typeface="Times New Roman" panose="02020603050405020304" pitchFamily="18" charset="0"/>
              </a:rPr>
              <a:t>The </a:t>
            </a:r>
            <a:r>
              <a:rPr lang="en-US" u="sng" dirty="0">
                <a:solidFill>
                  <a:srgbClr val="00B0F0"/>
                </a:solidFill>
                <a:latin typeface="Times New Roman" panose="02020603050405020304" pitchFamily="18" charset="0"/>
                <a:cs typeface="Times New Roman" panose="02020603050405020304" pitchFamily="18" charset="0"/>
              </a:rPr>
              <a:t>datasets</a:t>
            </a:r>
            <a:r>
              <a:rPr lang="en-US" dirty="0">
                <a:latin typeface="Times New Roman" panose="02020603050405020304" pitchFamily="18" charset="0"/>
                <a:cs typeface="Times New Roman" panose="02020603050405020304" pitchFamily="18" charset="0"/>
              </a:rPr>
              <a:t> is given as the input which is the comments from </a:t>
            </a:r>
            <a:r>
              <a:rPr lang="en-US" u="sng" dirty="0">
                <a:solidFill>
                  <a:srgbClr val="00B0F0"/>
                </a:solidFill>
                <a:latin typeface="Times New Roman" panose="02020603050405020304" pitchFamily="18" charset="0"/>
                <a:cs typeface="Times New Roman" panose="02020603050405020304" pitchFamily="18" charset="0"/>
              </a:rPr>
              <a:t>famous music videos</a:t>
            </a:r>
            <a:r>
              <a:rPr lang="en-US" dirty="0">
                <a:latin typeface="Times New Roman" panose="02020603050405020304" pitchFamily="18" charset="0"/>
                <a:cs typeface="Times New Roman" panose="02020603050405020304" pitchFamily="18" charset="0"/>
              </a:rPr>
              <a:t>. They contain </a:t>
            </a:r>
            <a:r>
              <a:rPr lang="en-US" u="sng" dirty="0">
                <a:solidFill>
                  <a:srgbClr val="00B0F0"/>
                </a:solidFill>
                <a:latin typeface="Times New Roman" panose="02020603050405020304" pitchFamily="18" charset="0"/>
                <a:cs typeface="Times New Roman" panose="02020603050405020304" pitchFamily="18" charset="0"/>
              </a:rPr>
              <a:t>YouTube ID, comment author, date, comment content, and labeled class</a:t>
            </a:r>
            <a:r>
              <a:rPr lang="en-US" dirty="0">
                <a:solidFill>
                  <a:srgbClr val="00B0F0"/>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(0: Ham or 1: Spam).Comment content and labeled class are only used. This dataset is used to train the model.</a:t>
            </a:r>
          </a:p>
        </p:txBody>
      </p:sp>
      <p:graphicFrame>
        <p:nvGraphicFramePr>
          <p:cNvPr id="7" name="Content Placeholder 6"/>
          <p:cNvGraphicFramePr>
            <a:graphicFrameLocks/>
          </p:cNvGraphicFramePr>
          <p:nvPr>
            <p:extLst>
              <p:ext uri="{D42A27DB-BD31-4B8C-83A1-F6EECF244321}">
                <p14:modId xmlns:p14="http://schemas.microsoft.com/office/powerpoint/2010/main" val="1915588732"/>
              </p:ext>
            </p:extLst>
          </p:nvPr>
        </p:nvGraphicFramePr>
        <p:xfrm>
          <a:off x="541867" y="3095897"/>
          <a:ext cx="8246533" cy="365760"/>
        </p:xfrm>
        <a:graphic>
          <a:graphicData uri="http://schemas.openxmlformats.org/drawingml/2006/table">
            <a:tbl>
              <a:tblPr/>
              <a:tblGrid>
                <a:gridCol w="1659467"/>
                <a:gridCol w="1744133"/>
                <a:gridCol w="1998133"/>
                <a:gridCol w="1820334"/>
                <a:gridCol w="1024466"/>
              </a:tblGrid>
              <a:tr h="0">
                <a:tc>
                  <a:txBody>
                    <a:bodyPr/>
                    <a:lstStyle/>
                    <a:p>
                      <a:r>
                        <a:rPr lang="en-US" dirty="0" smtClean="0"/>
                        <a:t>COMMENT_ID</a:t>
                      </a:r>
                      <a:endParaRPr lang="en-US" dirty="0"/>
                    </a:p>
                  </a:txBody>
                  <a:tcPr anchor="ctr">
                    <a:lnL>
                      <a:noFill/>
                    </a:lnL>
                    <a:lnR>
                      <a:noFill/>
                    </a:lnR>
                    <a:lnT>
                      <a:noFill/>
                    </a:lnT>
                    <a:lnB>
                      <a:noFill/>
                    </a:lnB>
                  </a:tcPr>
                </a:tc>
                <a:tc>
                  <a:txBody>
                    <a:bodyPr/>
                    <a:lstStyle/>
                    <a:p>
                      <a:r>
                        <a:rPr lang="en-US" dirty="0"/>
                        <a:t>AUTHOR</a:t>
                      </a:r>
                    </a:p>
                  </a:txBody>
                  <a:tcPr anchor="ctr">
                    <a:lnL>
                      <a:noFill/>
                    </a:lnL>
                    <a:lnR>
                      <a:noFill/>
                    </a:lnR>
                    <a:lnT>
                      <a:noFill/>
                    </a:lnT>
                    <a:lnB>
                      <a:noFill/>
                    </a:lnB>
                  </a:tcPr>
                </a:tc>
                <a:tc>
                  <a:txBody>
                    <a:bodyPr/>
                    <a:lstStyle/>
                    <a:p>
                      <a:r>
                        <a:rPr lang="en-US" dirty="0"/>
                        <a:t>DATE</a:t>
                      </a:r>
                    </a:p>
                  </a:txBody>
                  <a:tcPr anchor="ctr">
                    <a:lnL>
                      <a:noFill/>
                    </a:lnL>
                    <a:lnR>
                      <a:noFill/>
                    </a:lnR>
                    <a:lnT>
                      <a:noFill/>
                    </a:lnT>
                    <a:lnB>
                      <a:noFill/>
                    </a:lnB>
                  </a:tcPr>
                </a:tc>
                <a:tc>
                  <a:txBody>
                    <a:bodyPr/>
                    <a:lstStyle/>
                    <a:p>
                      <a:r>
                        <a:rPr lang="en-US"/>
                        <a:t>CONTENT</a:t>
                      </a:r>
                    </a:p>
                  </a:txBody>
                  <a:tcPr anchor="ctr">
                    <a:lnL>
                      <a:noFill/>
                    </a:lnL>
                    <a:lnR>
                      <a:noFill/>
                    </a:lnR>
                    <a:lnT>
                      <a:noFill/>
                    </a:lnT>
                    <a:lnB>
                      <a:noFill/>
                    </a:lnB>
                  </a:tcPr>
                </a:tc>
                <a:tc>
                  <a:txBody>
                    <a:bodyPr/>
                    <a:lstStyle/>
                    <a:p>
                      <a:r>
                        <a:rPr lang="en-US" dirty="0"/>
                        <a:t>CLASS</a:t>
                      </a:r>
                    </a:p>
                  </a:txBody>
                  <a:tcPr anchor="ctr">
                    <a:lnL>
                      <a:noFill/>
                    </a:lnL>
                    <a:lnR>
                      <a:noFill/>
                    </a:lnR>
                    <a:lnT>
                      <a:noFill/>
                    </a:lnT>
                    <a:lnB>
                      <a:noFill/>
                    </a:lnB>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105933759"/>
              </p:ext>
            </p:extLst>
          </p:nvPr>
        </p:nvGraphicFramePr>
        <p:xfrm>
          <a:off x="533399" y="3557090"/>
          <a:ext cx="8161868" cy="1188720"/>
        </p:xfrm>
        <a:graphic>
          <a:graphicData uri="http://schemas.openxmlformats.org/drawingml/2006/table">
            <a:tbl>
              <a:tblPr/>
              <a:tblGrid>
                <a:gridCol w="1549401"/>
                <a:gridCol w="1532467"/>
                <a:gridCol w="1964266"/>
                <a:gridCol w="2074334"/>
                <a:gridCol w="1041400"/>
              </a:tblGrid>
              <a:tr h="921777">
                <a:tc>
                  <a:txBody>
                    <a:bodyPr/>
                    <a:lstStyle/>
                    <a:p>
                      <a:r>
                        <a:rPr lang="en-US" dirty="0"/>
                        <a:t>LZQPQhLyRh80UYxNuaDWhIGQYNQ96IuCg-AYWqNPjpU</a:t>
                      </a:r>
                    </a:p>
                  </a:txBody>
                  <a:tcPr anchor="ctr">
                    <a:lnL>
                      <a:noFill/>
                    </a:lnL>
                    <a:lnR>
                      <a:noFill/>
                    </a:lnR>
                    <a:lnT>
                      <a:noFill/>
                    </a:lnT>
                    <a:lnB>
                      <a:noFill/>
                    </a:lnB>
                  </a:tcPr>
                </a:tc>
                <a:tc>
                  <a:txBody>
                    <a:bodyPr/>
                    <a:lstStyle/>
                    <a:p>
                      <a:r>
                        <a:rPr lang="en-US" dirty="0"/>
                        <a:t>Julius NM</a:t>
                      </a:r>
                    </a:p>
                  </a:txBody>
                  <a:tcPr anchor="ctr">
                    <a:lnL>
                      <a:noFill/>
                    </a:lnL>
                    <a:lnR>
                      <a:noFill/>
                    </a:lnR>
                    <a:lnT>
                      <a:noFill/>
                    </a:lnT>
                    <a:lnB>
                      <a:noFill/>
                    </a:lnB>
                  </a:tcPr>
                </a:tc>
                <a:tc>
                  <a:txBody>
                    <a:bodyPr/>
                    <a:lstStyle/>
                    <a:p>
                      <a:r>
                        <a:rPr lang="en-US" dirty="0"/>
                        <a:t>2013-11-07T06:20:48</a:t>
                      </a:r>
                    </a:p>
                  </a:txBody>
                  <a:tcPr anchor="ctr">
                    <a:lnL>
                      <a:noFill/>
                    </a:lnL>
                    <a:lnR>
                      <a:noFill/>
                    </a:lnR>
                    <a:lnT>
                      <a:noFill/>
                    </a:lnT>
                    <a:lnB>
                      <a:noFill/>
                    </a:lnB>
                  </a:tcPr>
                </a:tc>
                <a:tc>
                  <a:txBody>
                    <a:bodyPr/>
                    <a:lstStyle/>
                    <a:p>
                      <a:r>
                        <a:rPr lang="en-US" dirty="0"/>
                        <a:t>Huh, anyway check out this you[tube] channel: ...</a:t>
                      </a:r>
                    </a:p>
                  </a:txBody>
                  <a:tcPr anchor="ctr">
                    <a:lnL>
                      <a:noFill/>
                    </a:lnL>
                    <a:lnR>
                      <a:noFill/>
                    </a:lnR>
                    <a:lnT>
                      <a:noFill/>
                    </a:lnT>
                    <a:lnB>
                      <a:noFill/>
                    </a:lnB>
                  </a:tcPr>
                </a:tc>
                <a:tc>
                  <a:txBody>
                    <a:bodyPr/>
                    <a:lstStyle/>
                    <a:p>
                      <a:r>
                        <a:rPr lang="en-US" dirty="0"/>
                        <a:t>1</a:t>
                      </a:r>
                    </a:p>
                  </a:txBody>
                  <a:tcPr anchor="ctr">
                    <a:lnL>
                      <a:noFill/>
                    </a:lnL>
                    <a:lnR>
                      <a:noFill/>
                    </a:lnR>
                    <a:lnT>
                      <a:noFill/>
                    </a:lnT>
                    <a:lnB>
                      <a:noFill/>
                    </a:lnB>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24246885"/>
              </p:ext>
            </p:extLst>
          </p:nvPr>
        </p:nvGraphicFramePr>
        <p:xfrm>
          <a:off x="533400" y="4919134"/>
          <a:ext cx="8534401" cy="1374984"/>
        </p:xfrm>
        <a:graphic>
          <a:graphicData uri="http://schemas.openxmlformats.org/drawingml/2006/table">
            <a:tbl>
              <a:tblPr/>
              <a:tblGrid>
                <a:gridCol w="1710267"/>
                <a:gridCol w="1354666"/>
                <a:gridCol w="1930400"/>
                <a:gridCol w="2125134"/>
                <a:gridCol w="1413934"/>
              </a:tblGrid>
              <a:tr h="1374984">
                <a:tc>
                  <a:txBody>
                    <a:bodyPr/>
                    <a:lstStyle/>
                    <a:p>
                      <a:r>
                        <a:rPr lang="en-US" dirty="0"/>
                        <a:t>LZQPQhLyRh_C2cTtd9MvFRJedxydaVW-2sNg5Diuo4A</a:t>
                      </a:r>
                    </a:p>
                  </a:txBody>
                  <a:tcPr anchor="ctr">
                    <a:lnL>
                      <a:noFill/>
                    </a:lnL>
                    <a:lnR>
                      <a:noFill/>
                    </a:lnR>
                    <a:lnT>
                      <a:noFill/>
                    </a:lnT>
                    <a:lnB>
                      <a:noFill/>
                    </a:lnB>
                  </a:tcPr>
                </a:tc>
                <a:tc>
                  <a:txBody>
                    <a:bodyPr/>
                    <a:lstStyle/>
                    <a:p>
                      <a:r>
                        <a:rPr lang="en-US" dirty="0" err="1"/>
                        <a:t>adam</a:t>
                      </a:r>
                      <a:r>
                        <a:rPr lang="en-US" dirty="0"/>
                        <a:t> </a:t>
                      </a:r>
                      <a:r>
                        <a:rPr lang="en-US" dirty="0" err="1"/>
                        <a:t>riyati</a:t>
                      </a:r>
                      <a:endParaRPr lang="en-US" dirty="0"/>
                    </a:p>
                  </a:txBody>
                  <a:tcPr anchor="ctr">
                    <a:lnL>
                      <a:noFill/>
                    </a:lnL>
                    <a:lnR>
                      <a:noFill/>
                    </a:lnR>
                    <a:lnT>
                      <a:noFill/>
                    </a:lnT>
                    <a:lnB>
                      <a:noFill/>
                    </a:lnB>
                  </a:tcPr>
                </a:tc>
                <a:tc>
                  <a:txBody>
                    <a:bodyPr/>
                    <a:lstStyle/>
                    <a:p>
                      <a:r>
                        <a:rPr lang="en-US"/>
                        <a:t>2013-11-07T12:37:15</a:t>
                      </a:r>
                    </a:p>
                  </a:txBody>
                  <a:tcPr anchor="ctr">
                    <a:lnL>
                      <a:noFill/>
                    </a:lnL>
                    <a:lnR>
                      <a:noFill/>
                    </a:lnR>
                    <a:lnT>
                      <a:noFill/>
                    </a:lnT>
                    <a:lnB>
                      <a:noFill/>
                    </a:lnB>
                  </a:tcPr>
                </a:tc>
                <a:tc>
                  <a:txBody>
                    <a:bodyPr/>
                    <a:lstStyle/>
                    <a:p>
                      <a:r>
                        <a:rPr lang="en-US" dirty="0"/>
                        <a:t>Hey guys check out my new channel and our firs...</a:t>
                      </a:r>
                    </a:p>
                  </a:txBody>
                  <a:tcPr anchor="ctr">
                    <a:lnL>
                      <a:noFill/>
                    </a:lnL>
                    <a:lnR>
                      <a:noFill/>
                    </a:lnR>
                    <a:lnT>
                      <a:noFill/>
                    </a:lnT>
                    <a:lnB>
                      <a:noFill/>
                    </a:lnB>
                  </a:tcPr>
                </a:tc>
                <a:tc>
                  <a:txBody>
                    <a:bodyPr/>
                    <a:lstStyle/>
                    <a:p>
                      <a:r>
                        <a:rPr lang="en-US" dirty="0"/>
                        <a:t>1</a:t>
                      </a:r>
                    </a:p>
                  </a:txBody>
                  <a:tcPr anchor="ctr">
                    <a:lnL>
                      <a:noFill/>
                    </a:lnL>
                    <a:lnR>
                      <a:noFill/>
                    </a:lnR>
                    <a:lnT>
                      <a:noFill/>
                    </a:lnT>
                    <a:lnB>
                      <a:noFill/>
                    </a:lnB>
                  </a:tcPr>
                </a:tc>
              </a:tr>
            </a:tbl>
          </a:graphicData>
        </a:graphic>
      </p:graphicFrame>
    </p:spTree>
    <p:extLst>
      <p:ext uri="{BB962C8B-B14F-4D97-AF65-F5344CB8AC3E}">
        <p14:creationId xmlns:p14="http://schemas.microsoft.com/office/powerpoint/2010/main" val="2154308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a:t>
            </a:r>
            <a:r>
              <a:rPr lang="en-US" sz="3600" b="1" dirty="0" smtClean="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2: DATA ANALYSIS</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D62E8DBB-8CAD-47AF-1F08-E5D854F507F6}"/>
              </a:ext>
            </a:extLst>
          </p:cNvPr>
          <p:cNvSpPr txBox="1"/>
          <p:nvPr/>
        </p:nvSpPr>
        <p:spPr>
          <a:xfrm>
            <a:off x="1950720" y="1948934"/>
            <a:ext cx="4572000" cy="369332"/>
          </a:xfrm>
          <a:prstGeom prst="rect">
            <a:avLst/>
          </a:prstGeom>
          <a:noFill/>
        </p:spPr>
        <p:txBody>
          <a:bodyPr wrap="square">
            <a:spAutoFit/>
          </a:bodyPr>
          <a:lstStyle/>
          <a:p>
            <a:r>
              <a:rPr lang="en-US" sz="1800" dirty="0">
                <a:solidFill>
                  <a:srgbClr val="222222"/>
                </a:solidFill>
                <a:effectLst/>
                <a:latin typeface="Arial" panose="020B0604020202020204" pitchFamily="34" charset="0"/>
                <a:ea typeface="Calibri" panose="020F0502020204030204" pitchFamily="34" charset="0"/>
              </a:rPr>
              <a:t>   </a:t>
            </a:r>
            <a:endParaRPr lang="en-IN" dirty="0"/>
          </a:p>
        </p:txBody>
      </p:sp>
      <p:sp>
        <p:nvSpPr>
          <p:cNvPr id="3" name="Date Placeholder 2">
            <a:extLst>
              <a:ext uri="{FF2B5EF4-FFF2-40B4-BE49-F238E27FC236}">
                <a16:creationId xmlns:a16="http://schemas.microsoft.com/office/drawing/2014/main" xmlns="" id="{F7C3E4E9-4199-339C-75CA-C1D0D0AF6F5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8BBB847C-58FB-58C8-32C9-9A8BAF62EA4A}"/>
              </a:ext>
            </a:extLst>
          </p:cNvPr>
          <p:cNvSpPr>
            <a:spLocks noGrp="1"/>
          </p:cNvSpPr>
          <p:nvPr>
            <p:ph type="sldNum" sz="quarter" idx="12"/>
          </p:nvPr>
        </p:nvSpPr>
        <p:spPr/>
        <p:txBody>
          <a:bodyPr/>
          <a:lstStyle/>
          <a:p>
            <a:fld id="{9D3FF152-60F5-4862-82F9-1190556AA56F}" type="slidenum">
              <a:rPr lang="en-IN" smtClean="0"/>
              <a:t>16</a:t>
            </a:fld>
            <a:endParaRPr lang="en-IN"/>
          </a:p>
        </p:txBody>
      </p:sp>
      <p:sp>
        <p:nvSpPr>
          <p:cNvPr id="6" name="Rectangle 5"/>
          <p:cNvSpPr/>
          <p:nvPr/>
        </p:nvSpPr>
        <p:spPr>
          <a:xfrm>
            <a:off x="380999" y="1278467"/>
            <a:ext cx="8060267" cy="4524315"/>
          </a:xfrm>
          <a:prstGeom prst="rect">
            <a:avLst/>
          </a:prstGeom>
        </p:spPr>
        <p:txBody>
          <a:bodyPr wrap="square">
            <a:spAutoFit/>
          </a:bodyPr>
          <a:lstStyle/>
          <a:p>
            <a:pPr marL="457200" indent="-457200" algn="just">
              <a:buFont typeface="Arial" pitchFamily="34" charset="0"/>
              <a:buChar char="•"/>
            </a:pPr>
            <a:r>
              <a:rPr lang="en-IN" sz="3200" dirty="0">
                <a:latin typeface="Times New Roman" panose="02020603050405020304" pitchFamily="18" charset="0"/>
                <a:cs typeface="Times New Roman" panose="02020603050405020304" pitchFamily="18" charset="0"/>
              </a:rPr>
              <a:t>Data visualization can be helpful when exploring and getting to know a dataset and can help with </a:t>
            </a:r>
            <a:r>
              <a:rPr lang="en-IN" sz="3200" u="sng" dirty="0">
                <a:solidFill>
                  <a:srgbClr val="21C5FF"/>
                </a:solidFill>
                <a:latin typeface="Times New Roman" panose="02020603050405020304" pitchFamily="18" charset="0"/>
                <a:cs typeface="Times New Roman" panose="02020603050405020304" pitchFamily="18" charset="0"/>
              </a:rPr>
              <a:t>identifying patterns, corrupt data, outliers, and much more.</a:t>
            </a:r>
          </a:p>
          <a:p>
            <a:pPr marL="457200" indent="-457200" algn="just">
              <a:buFont typeface="Arial" pitchFamily="34" charset="0"/>
              <a:buChar char="•"/>
            </a:pPr>
            <a:r>
              <a:rPr lang="en-IN" sz="3200" dirty="0">
                <a:latin typeface="Times New Roman" panose="02020603050405020304" pitchFamily="18" charset="0"/>
                <a:cs typeface="Times New Roman" panose="02020603050405020304" pitchFamily="18" charset="0"/>
              </a:rPr>
              <a:t>With a little domain knowledge, data visualizations can be used to express and demonstrate key relationships in plots and charts that are more visceral and stakeholders than measures of association or significance.</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1463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Module </a:t>
            </a:r>
            <a:r>
              <a:rPr lang="en-US" sz="3600" b="1" dirty="0" smtClean="0">
                <a:solidFill>
                  <a:srgbClr val="7030A0"/>
                </a:solidFill>
                <a:latin typeface="Times New Roman" panose="02020603050405020304" pitchFamily="18" charset="0"/>
                <a:ea typeface="Calibri" panose="020F0502020204030204" pitchFamily="34" charset="0"/>
                <a:cs typeface="Times New Roman" panose="02020603050405020304" pitchFamily="18" charset="0"/>
              </a:rPr>
              <a:t>3: CLASSIFICATION</a:t>
            </a:r>
            <a:endParaRPr lang="en-IN" sz="96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D62E8DBB-8CAD-47AF-1F08-E5D854F507F6}"/>
              </a:ext>
            </a:extLst>
          </p:cNvPr>
          <p:cNvSpPr txBox="1"/>
          <p:nvPr/>
        </p:nvSpPr>
        <p:spPr>
          <a:xfrm>
            <a:off x="1950720" y="1948934"/>
            <a:ext cx="4572000" cy="369332"/>
          </a:xfrm>
          <a:prstGeom prst="rect">
            <a:avLst/>
          </a:prstGeom>
          <a:noFill/>
        </p:spPr>
        <p:txBody>
          <a:bodyPr wrap="square">
            <a:spAutoFit/>
          </a:bodyPr>
          <a:lstStyle/>
          <a:p>
            <a:r>
              <a:rPr lang="en-US" sz="1800" dirty="0">
                <a:solidFill>
                  <a:srgbClr val="222222"/>
                </a:solidFill>
                <a:effectLst/>
                <a:latin typeface="Arial" panose="020B0604020202020204" pitchFamily="34" charset="0"/>
                <a:ea typeface="Calibri" panose="020F0502020204030204" pitchFamily="34" charset="0"/>
              </a:rPr>
              <a:t>   </a:t>
            </a:r>
            <a:endParaRPr lang="en-IN" dirty="0"/>
          </a:p>
        </p:txBody>
      </p:sp>
      <p:sp>
        <p:nvSpPr>
          <p:cNvPr id="3" name="Date Placeholder 2">
            <a:extLst>
              <a:ext uri="{FF2B5EF4-FFF2-40B4-BE49-F238E27FC236}">
                <a16:creationId xmlns:a16="http://schemas.microsoft.com/office/drawing/2014/main" xmlns="" id="{F7C3E4E9-4199-339C-75CA-C1D0D0AF6F5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8BBB847C-58FB-58C8-32C9-9A8BAF62EA4A}"/>
              </a:ext>
            </a:extLst>
          </p:cNvPr>
          <p:cNvSpPr>
            <a:spLocks noGrp="1"/>
          </p:cNvSpPr>
          <p:nvPr>
            <p:ph type="sldNum" sz="quarter" idx="12"/>
          </p:nvPr>
        </p:nvSpPr>
        <p:spPr/>
        <p:txBody>
          <a:bodyPr/>
          <a:lstStyle/>
          <a:p>
            <a:fld id="{9D3FF152-60F5-4862-82F9-1190556AA56F}" type="slidenum">
              <a:rPr lang="en-IN" smtClean="0"/>
              <a:t>17</a:t>
            </a:fld>
            <a:endParaRPr lang="en-IN"/>
          </a:p>
        </p:txBody>
      </p:sp>
      <p:sp>
        <p:nvSpPr>
          <p:cNvPr id="6" name="Rectangle 5"/>
          <p:cNvSpPr/>
          <p:nvPr/>
        </p:nvSpPr>
        <p:spPr>
          <a:xfrm>
            <a:off x="152399" y="933271"/>
            <a:ext cx="3312585" cy="3170099"/>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LOGISTIC REGRESSION</a:t>
            </a:r>
          </a:p>
          <a:p>
            <a:pPr algn="just"/>
            <a:r>
              <a:rPr lang="en-US" sz="2000" dirty="0">
                <a:latin typeface="Times New Roman" panose="02020603050405020304" pitchFamily="18" charset="0"/>
                <a:cs typeface="Times New Roman" panose="02020603050405020304" pitchFamily="18" charset="0"/>
              </a:rPr>
              <a:t>Logistic regression is commonly used for prediction and classification problems. It is used to classify based on 1 and 0</a:t>
            </a:r>
            <a:r>
              <a:rPr lang="en-US" sz="2000" dirty="0" smtClean="0">
                <a:latin typeface="Times New Roman" panose="02020603050405020304" pitchFamily="18" charset="0"/>
                <a:cs typeface="Times New Roman" panose="02020603050405020304" pitchFamily="18" charset="0"/>
              </a:rPr>
              <a:t>.</a:t>
            </a:r>
            <a:r>
              <a:rPr lang="en-US" sz="2000" dirty="0">
                <a:latin typeface="Times New Roman" panose="02020603050405020304" pitchFamily="18" charset="0"/>
                <a:cs typeface="Times New Roman" panose="02020603050405020304" pitchFamily="18" charset="0"/>
              </a:rPr>
              <a:t> The formula to calculate logistic regression is:</a:t>
            </a:r>
          </a:p>
          <a:p>
            <a:pPr algn="just"/>
            <a:r>
              <a:rPr lang="en-US" sz="2000" b="1" dirty="0">
                <a:solidFill>
                  <a:srgbClr val="21C5FF"/>
                </a:solidFill>
                <a:latin typeface="Times New Roman" panose="02020603050405020304" pitchFamily="18" charset="0"/>
                <a:cs typeface="Times New Roman" panose="02020603050405020304" pitchFamily="18" charset="0"/>
              </a:rPr>
              <a:t>log[y/1-y]= b</a:t>
            </a:r>
            <a:r>
              <a:rPr lang="en-US" sz="2000" b="1" baseline="-25000" dirty="0">
                <a:solidFill>
                  <a:srgbClr val="21C5FF"/>
                </a:solidFill>
                <a:latin typeface="Times New Roman" panose="02020603050405020304" pitchFamily="18" charset="0"/>
                <a:cs typeface="Times New Roman" panose="02020603050405020304" pitchFamily="18" charset="0"/>
              </a:rPr>
              <a:t>0</a:t>
            </a:r>
            <a:r>
              <a:rPr lang="en-US" sz="2000" b="1" dirty="0">
                <a:solidFill>
                  <a:srgbClr val="21C5FF"/>
                </a:solidFill>
                <a:latin typeface="Times New Roman" panose="02020603050405020304" pitchFamily="18" charset="0"/>
                <a:cs typeface="Times New Roman" panose="02020603050405020304" pitchFamily="18" charset="0"/>
              </a:rPr>
              <a:t>+b</a:t>
            </a:r>
            <a:r>
              <a:rPr lang="en-US" sz="2000" b="1" baseline="-25000" dirty="0">
                <a:solidFill>
                  <a:srgbClr val="21C5FF"/>
                </a:solidFill>
                <a:latin typeface="Times New Roman" panose="02020603050405020304" pitchFamily="18" charset="0"/>
                <a:cs typeface="Times New Roman" panose="02020603050405020304" pitchFamily="18" charset="0"/>
              </a:rPr>
              <a:t>1</a:t>
            </a:r>
            <a:r>
              <a:rPr lang="en-US" sz="2000" b="1" dirty="0">
                <a:solidFill>
                  <a:srgbClr val="21C5FF"/>
                </a:solidFill>
                <a:latin typeface="Times New Roman" panose="02020603050405020304" pitchFamily="18" charset="0"/>
                <a:cs typeface="Times New Roman" panose="02020603050405020304" pitchFamily="18" charset="0"/>
              </a:rPr>
              <a:t>x</a:t>
            </a:r>
            <a:r>
              <a:rPr lang="en-US" sz="2000" b="1" baseline="-25000" dirty="0">
                <a:solidFill>
                  <a:srgbClr val="21C5FF"/>
                </a:solidFill>
                <a:latin typeface="Times New Roman" panose="02020603050405020304" pitchFamily="18" charset="0"/>
                <a:cs typeface="Times New Roman" panose="02020603050405020304" pitchFamily="18" charset="0"/>
              </a:rPr>
              <a:t>1</a:t>
            </a:r>
            <a:r>
              <a:rPr lang="en-US" sz="2000" b="1" dirty="0">
                <a:solidFill>
                  <a:srgbClr val="21C5FF"/>
                </a:solidFill>
                <a:latin typeface="Times New Roman" panose="02020603050405020304" pitchFamily="18" charset="0"/>
                <a:cs typeface="Times New Roman" panose="02020603050405020304" pitchFamily="18" charset="0"/>
              </a:rPr>
              <a:t>+b</a:t>
            </a:r>
            <a:r>
              <a:rPr lang="en-US" sz="2000" b="1" baseline="-25000" dirty="0">
                <a:solidFill>
                  <a:srgbClr val="21C5FF"/>
                </a:solidFill>
                <a:latin typeface="Times New Roman" panose="02020603050405020304" pitchFamily="18" charset="0"/>
                <a:cs typeface="Times New Roman" panose="02020603050405020304" pitchFamily="18" charset="0"/>
              </a:rPr>
              <a:t>2</a:t>
            </a:r>
            <a:r>
              <a:rPr lang="en-US" sz="2000" b="1" dirty="0">
                <a:solidFill>
                  <a:srgbClr val="21C5FF"/>
                </a:solidFill>
                <a:latin typeface="Times New Roman" panose="02020603050405020304" pitchFamily="18" charset="0"/>
                <a:cs typeface="Times New Roman" panose="02020603050405020304" pitchFamily="18" charset="0"/>
              </a:rPr>
              <a:t>x</a:t>
            </a:r>
            <a:r>
              <a:rPr lang="en-US" sz="2000" b="1" baseline="-25000" dirty="0">
                <a:solidFill>
                  <a:srgbClr val="21C5FF"/>
                </a:solidFill>
                <a:latin typeface="Times New Roman" panose="02020603050405020304" pitchFamily="18" charset="0"/>
                <a:cs typeface="Times New Roman" panose="02020603050405020304" pitchFamily="18" charset="0"/>
              </a:rPr>
              <a:t>2</a:t>
            </a:r>
            <a:r>
              <a:rPr lang="en-US" sz="2000" b="1" dirty="0">
                <a:solidFill>
                  <a:srgbClr val="21C5FF"/>
                </a:solidFill>
                <a:latin typeface="Times New Roman" panose="02020603050405020304" pitchFamily="18" charset="0"/>
                <a:cs typeface="Times New Roman" panose="02020603050405020304" pitchFamily="18" charset="0"/>
              </a:rPr>
              <a:t>+b</a:t>
            </a:r>
            <a:r>
              <a:rPr lang="en-US" sz="2000" b="1" baseline="-25000" dirty="0">
                <a:solidFill>
                  <a:srgbClr val="21C5FF"/>
                </a:solidFill>
                <a:latin typeface="Times New Roman" panose="02020603050405020304" pitchFamily="18" charset="0"/>
                <a:cs typeface="Times New Roman" panose="02020603050405020304" pitchFamily="18" charset="0"/>
              </a:rPr>
              <a:t>3</a:t>
            </a:r>
            <a:r>
              <a:rPr lang="en-US" sz="2000" b="1" dirty="0">
                <a:solidFill>
                  <a:srgbClr val="21C5FF"/>
                </a:solidFill>
                <a:latin typeface="Times New Roman" panose="02020603050405020304" pitchFamily="18" charset="0"/>
                <a:cs typeface="Times New Roman" panose="02020603050405020304" pitchFamily="18" charset="0"/>
              </a:rPr>
              <a:t>x</a:t>
            </a:r>
            <a:r>
              <a:rPr lang="en-US" sz="2000" b="1" baseline="-25000" dirty="0">
                <a:solidFill>
                  <a:srgbClr val="21C5FF"/>
                </a:solidFill>
                <a:latin typeface="Times New Roman" panose="02020603050405020304" pitchFamily="18" charset="0"/>
                <a:cs typeface="Times New Roman" panose="02020603050405020304" pitchFamily="18" charset="0"/>
              </a:rPr>
              <a:t>3</a:t>
            </a:r>
            <a:r>
              <a:rPr lang="en-US" sz="2000" b="1" dirty="0">
                <a:solidFill>
                  <a:srgbClr val="21C5FF"/>
                </a:solidFill>
                <a:latin typeface="Times New Roman" panose="02020603050405020304" pitchFamily="18" charset="0"/>
                <a:cs typeface="Times New Roman" panose="02020603050405020304" pitchFamily="18" charset="0"/>
              </a:rPr>
              <a:t>+…</a:t>
            </a:r>
            <a:r>
              <a:rPr lang="en-US" sz="2000" b="1" dirty="0" err="1">
                <a:solidFill>
                  <a:srgbClr val="21C5FF"/>
                </a:solidFill>
                <a:latin typeface="Times New Roman" panose="02020603050405020304" pitchFamily="18" charset="0"/>
                <a:cs typeface="Times New Roman" panose="02020603050405020304" pitchFamily="18" charset="0"/>
              </a:rPr>
              <a:t>b</a:t>
            </a:r>
            <a:r>
              <a:rPr lang="en-US" sz="2000" b="1" baseline="-25000" dirty="0" err="1">
                <a:solidFill>
                  <a:srgbClr val="21C5FF"/>
                </a:solidFill>
                <a:latin typeface="Times New Roman" panose="02020603050405020304" pitchFamily="18" charset="0"/>
                <a:cs typeface="Times New Roman" panose="02020603050405020304" pitchFamily="18" charset="0"/>
              </a:rPr>
              <a:t>n</a:t>
            </a:r>
            <a:r>
              <a:rPr lang="en-US" sz="2000" b="1" dirty="0" err="1">
                <a:solidFill>
                  <a:srgbClr val="21C5FF"/>
                </a:solidFill>
                <a:latin typeface="Times New Roman" panose="02020603050405020304" pitchFamily="18" charset="0"/>
                <a:cs typeface="Times New Roman" panose="02020603050405020304" pitchFamily="18" charset="0"/>
              </a:rPr>
              <a:t>x</a:t>
            </a:r>
            <a:r>
              <a:rPr lang="en-US" sz="2000" b="1" baseline="-25000" dirty="0" err="1">
                <a:solidFill>
                  <a:srgbClr val="21C5FF"/>
                </a:solidFill>
                <a:latin typeface="Times New Roman" panose="02020603050405020304" pitchFamily="18" charset="0"/>
                <a:cs typeface="Times New Roman" panose="02020603050405020304" pitchFamily="18" charset="0"/>
              </a:rPr>
              <a:t>n</a:t>
            </a:r>
            <a:endParaRPr lang="en-US" sz="2000" b="1" dirty="0">
              <a:solidFill>
                <a:srgbClr val="21C5FF"/>
              </a:solidFill>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
        <p:nvSpPr>
          <p:cNvPr id="8" name="Rectangle 7"/>
          <p:cNvSpPr/>
          <p:nvPr/>
        </p:nvSpPr>
        <p:spPr>
          <a:xfrm>
            <a:off x="3464985" y="933271"/>
            <a:ext cx="5457342" cy="6247864"/>
          </a:xfrm>
          <a:prstGeom prst="rect">
            <a:avLst/>
          </a:prstGeom>
        </p:spPr>
        <p:txBody>
          <a:bodyPr wrap="square">
            <a:spAutoFit/>
          </a:bodyPr>
          <a:lstStyle/>
          <a:p>
            <a:pPr algn="just"/>
            <a:r>
              <a:rPr lang="en-US" sz="2000" dirty="0">
                <a:latin typeface="Times New Roman" panose="02020603050405020304" pitchFamily="18" charset="0"/>
                <a:cs typeface="Times New Roman" panose="02020603050405020304" pitchFamily="18" charset="0"/>
              </a:rPr>
              <a:t>It calculates each tag's likelihood for a given sample and outputs the tag with the greatest chance.</a:t>
            </a:r>
          </a:p>
          <a:p>
            <a:pPr algn="just"/>
            <a:r>
              <a:rPr lang="en-US" sz="2000" b="1" dirty="0">
                <a:solidFill>
                  <a:srgbClr val="002060"/>
                </a:solidFill>
                <a:latin typeface="Times New Roman" panose="02020603050405020304" pitchFamily="18" charset="0"/>
                <a:cs typeface="Times New Roman" panose="02020603050405020304" pitchFamily="18" charset="0"/>
              </a:rPr>
              <a:t>P(</a:t>
            </a:r>
            <a:r>
              <a:rPr lang="el-GR" sz="2000" b="1" dirty="0">
                <a:solidFill>
                  <a:srgbClr val="002060"/>
                </a:solidFill>
                <a:latin typeface="Times New Roman" panose="02020603050405020304" pitchFamily="18" charset="0"/>
                <a:cs typeface="Times New Roman" panose="02020603050405020304" pitchFamily="18" charset="0"/>
              </a:rPr>
              <a:t>α</a:t>
            </a:r>
            <a:r>
              <a:rPr lang="en-US" sz="2000" b="1" dirty="0">
                <a:solidFill>
                  <a:srgbClr val="002060"/>
                </a:solidFill>
                <a:latin typeface="Times New Roman" panose="02020603050405020304" pitchFamily="18" charset="0"/>
                <a:cs typeface="Times New Roman" panose="02020603050405020304" pitchFamily="18" charset="0"/>
              </a:rPr>
              <a:t>|</a:t>
            </a:r>
            <a:r>
              <a:rPr lang="el-GR" sz="2000" b="1" dirty="0">
                <a:solidFill>
                  <a:srgbClr val="002060"/>
                </a:solidFill>
                <a:latin typeface="Times New Roman" panose="02020603050405020304" pitchFamily="18" charset="0"/>
                <a:cs typeface="Times New Roman" panose="02020603050405020304" pitchFamily="18" charset="0"/>
              </a:rPr>
              <a:t>β</a:t>
            </a:r>
            <a:r>
              <a:rPr lang="en-US" sz="2000" b="1" dirty="0">
                <a:solidFill>
                  <a:srgbClr val="002060"/>
                </a:solidFill>
                <a:latin typeface="Times New Roman" panose="02020603050405020304" pitchFamily="18" charset="0"/>
                <a:cs typeface="Times New Roman" panose="02020603050405020304" pitchFamily="18" charset="0"/>
              </a:rPr>
              <a:t>) = P(</a:t>
            </a:r>
            <a:r>
              <a:rPr lang="el-GR" sz="2000" b="1" dirty="0">
                <a:solidFill>
                  <a:srgbClr val="002060"/>
                </a:solidFill>
                <a:latin typeface="Times New Roman" panose="02020603050405020304" pitchFamily="18" charset="0"/>
                <a:cs typeface="Times New Roman" panose="02020603050405020304" pitchFamily="18" charset="0"/>
              </a:rPr>
              <a:t>α</a:t>
            </a:r>
            <a:r>
              <a:rPr lang="en-US" sz="2000" b="1" dirty="0">
                <a:solidFill>
                  <a:srgbClr val="002060"/>
                </a:solidFill>
                <a:latin typeface="Times New Roman" panose="02020603050405020304" pitchFamily="18" charset="0"/>
                <a:cs typeface="Times New Roman" panose="02020603050405020304" pitchFamily="18" charset="0"/>
              </a:rPr>
              <a:t>) * P(</a:t>
            </a:r>
            <a:r>
              <a:rPr lang="el-GR" sz="2000" b="1" dirty="0">
                <a:solidFill>
                  <a:srgbClr val="002060"/>
                </a:solidFill>
                <a:latin typeface="Times New Roman" panose="02020603050405020304" pitchFamily="18" charset="0"/>
                <a:cs typeface="Times New Roman" panose="02020603050405020304" pitchFamily="18" charset="0"/>
              </a:rPr>
              <a:t>β </a:t>
            </a:r>
            <a:r>
              <a:rPr lang="en-US" sz="2000" b="1" dirty="0">
                <a:solidFill>
                  <a:srgbClr val="002060"/>
                </a:solidFill>
                <a:latin typeface="Times New Roman" panose="02020603050405020304" pitchFamily="18" charset="0"/>
                <a:cs typeface="Times New Roman" panose="02020603050405020304" pitchFamily="18" charset="0"/>
              </a:rPr>
              <a:t>|</a:t>
            </a:r>
            <a:r>
              <a:rPr lang="el-GR" sz="2000" b="1" dirty="0">
                <a:solidFill>
                  <a:srgbClr val="002060"/>
                </a:solidFill>
                <a:latin typeface="Times New Roman" panose="02020603050405020304" pitchFamily="18" charset="0"/>
                <a:cs typeface="Times New Roman" panose="02020603050405020304" pitchFamily="18" charset="0"/>
              </a:rPr>
              <a:t> α</a:t>
            </a:r>
            <a:r>
              <a:rPr lang="en-US" sz="2000" b="1" dirty="0">
                <a:solidFill>
                  <a:srgbClr val="002060"/>
                </a:solidFill>
                <a:latin typeface="Times New Roman" panose="02020603050405020304" pitchFamily="18" charset="0"/>
                <a:cs typeface="Times New Roman" panose="02020603050405020304" pitchFamily="18" charset="0"/>
              </a:rPr>
              <a:t>)/P(</a:t>
            </a:r>
            <a:r>
              <a:rPr lang="el-GR" sz="2000" b="1" dirty="0">
                <a:solidFill>
                  <a:srgbClr val="002060"/>
                </a:solidFill>
                <a:latin typeface="Times New Roman" panose="02020603050405020304" pitchFamily="18" charset="0"/>
                <a:cs typeface="Times New Roman" panose="02020603050405020304" pitchFamily="18" charset="0"/>
              </a:rPr>
              <a:t>β</a:t>
            </a:r>
            <a:r>
              <a:rPr lang="en-US" sz="2000" b="1" dirty="0">
                <a:solidFill>
                  <a:srgbClr val="002060"/>
                </a:solidFill>
                <a:latin typeface="Times New Roman" panose="02020603050405020304" pitchFamily="18" charset="0"/>
                <a:cs typeface="Times New Roman" panose="02020603050405020304" pitchFamily="18" charset="0"/>
              </a:rPr>
              <a:t>)</a:t>
            </a:r>
          </a:p>
          <a:p>
            <a:pPr algn="just"/>
            <a:endParaRPr lang="en-US" sz="2000" b="1" dirty="0" smtClean="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RANDOM </a:t>
            </a:r>
            <a:r>
              <a:rPr lang="en-US" sz="2000" b="1" dirty="0">
                <a:latin typeface="Times New Roman" panose="02020603050405020304" pitchFamily="18" charset="0"/>
                <a:cs typeface="Times New Roman" panose="02020603050405020304" pitchFamily="18" charset="0"/>
              </a:rPr>
              <a:t>FOREST CLASSIFIER</a:t>
            </a:r>
          </a:p>
          <a:p>
            <a:pPr algn="just"/>
            <a:r>
              <a:rPr lang="en-US" sz="2000" dirty="0">
                <a:latin typeface="Times New Roman" panose="02020603050405020304" pitchFamily="18" charset="0"/>
                <a:cs typeface="Times New Roman" panose="02020603050405020304" pitchFamily="18" charset="0"/>
              </a:rPr>
              <a:t>In the Random forest model, a subset of data points and a subset of features is selected for constructing each decision tree. Simply put, n random records and m features are taken from the data set having k number of records</a:t>
            </a:r>
            <a:r>
              <a:rPr lang="en-US" sz="2000" dirty="0" smtClean="0">
                <a:latin typeface="Times New Roman" panose="02020603050405020304" pitchFamily="18" charset="0"/>
                <a:cs typeface="Times New Roman" panose="02020603050405020304" pitchFamily="18" charset="0"/>
              </a:rPr>
              <a:t>.</a:t>
            </a:r>
          </a:p>
          <a:p>
            <a:pPr algn="just"/>
            <a:r>
              <a:rPr lang="en-US" sz="2000" b="1" i="1" dirty="0" err="1">
                <a:latin typeface="Times New Roman" panose="02020603050405020304" pitchFamily="18" charset="0"/>
                <a:cs typeface="Times New Roman" panose="02020603050405020304" pitchFamily="18" charset="0"/>
              </a:rPr>
              <a:t>RFfi</a:t>
            </a:r>
            <a:r>
              <a:rPr lang="en-US" sz="2000" b="1" i="1" baseline="-25000" dirty="0" err="1">
                <a:latin typeface="Times New Roman" panose="02020603050405020304" pitchFamily="18" charset="0"/>
                <a:cs typeface="Times New Roman" panose="02020603050405020304" pitchFamily="18" charset="0"/>
              </a:rPr>
              <a:t>i</a:t>
            </a:r>
            <a:r>
              <a:rPr lang="en-US" sz="2000" b="1" i="1" dirty="0">
                <a:latin typeface="Times New Roman" panose="02020603050405020304" pitchFamily="18" charset="0"/>
                <a:cs typeface="Times New Roman" panose="02020603050405020304" pitchFamily="18" charset="0"/>
              </a:rPr>
              <a:t>=(</a:t>
            </a:r>
            <a:r>
              <a:rPr lang="en-US" sz="2000" b="1" i="1" dirty="0" err="1">
                <a:latin typeface="Times New Roman" panose="02020603050405020304" pitchFamily="18" charset="0"/>
                <a:cs typeface="Times New Roman" panose="02020603050405020304" pitchFamily="18" charset="0"/>
              </a:rPr>
              <a:t>Σ</a:t>
            </a:r>
            <a:r>
              <a:rPr lang="en-US" sz="2000" b="1" i="1" baseline="-25000" dirty="0" err="1">
                <a:latin typeface="Times New Roman" panose="02020603050405020304" pitchFamily="18" charset="0"/>
                <a:cs typeface="Times New Roman" panose="02020603050405020304" pitchFamily="18" charset="0"/>
              </a:rPr>
              <a:t>j∈alltrees</a:t>
            </a:r>
            <a:r>
              <a:rPr lang="en-US" sz="2000" b="1" i="1" baseline="-25000" dirty="0">
                <a:latin typeface="Times New Roman" panose="02020603050405020304" pitchFamily="18" charset="0"/>
                <a:cs typeface="Times New Roman" panose="02020603050405020304" pitchFamily="18" charset="0"/>
              </a:rPr>
              <a:t> </a:t>
            </a:r>
            <a:r>
              <a:rPr lang="en-US" sz="2000" b="1" i="1" dirty="0" err="1">
                <a:latin typeface="Times New Roman" panose="02020603050405020304" pitchFamily="18" charset="0"/>
                <a:cs typeface="Times New Roman" panose="02020603050405020304" pitchFamily="18" charset="0"/>
              </a:rPr>
              <a:t>normfi</a:t>
            </a:r>
            <a:r>
              <a:rPr lang="en-US" sz="2000" b="1" i="1" baseline="-25000" dirty="0" err="1">
                <a:latin typeface="Times New Roman" panose="02020603050405020304" pitchFamily="18" charset="0"/>
                <a:cs typeface="Times New Roman" panose="02020603050405020304" pitchFamily="18" charset="0"/>
              </a:rPr>
              <a:t>ij</a:t>
            </a:r>
            <a:r>
              <a:rPr lang="en-US" sz="2000" b="1" i="1" dirty="0">
                <a:latin typeface="Times New Roman" panose="02020603050405020304" pitchFamily="18" charset="0"/>
                <a:cs typeface="Times New Roman" panose="02020603050405020304" pitchFamily="18" charset="0"/>
              </a:rPr>
              <a:t>)/T</a:t>
            </a:r>
            <a:endParaRPr lang="en-US" sz="2000" dirty="0">
              <a:latin typeface="Times New Roman" panose="02020603050405020304" pitchFamily="18" charset="0"/>
              <a:cs typeface="Times New Roman" panose="02020603050405020304" pitchFamily="18" charset="0"/>
            </a:endParaRPr>
          </a:p>
          <a:p>
            <a:pPr algn="just"/>
            <a:r>
              <a:rPr lang="en-US" sz="2000" i="1"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algn="just"/>
            <a:r>
              <a:rPr lang="en-US" sz="2000" i="1" dirty="0">
                <a:latin typeface="Times New Roman" panose="02020603050405020304" pitchFamily="18" charset="0"/>
                <a:cs typeface="Times New Roman" panose="02020603050405020304" pitchFamily="18" charset="0"/>
              </a:rPr>
              <a:t>Where:</a:t>
            </a:r>
            <a:endParaRPr lang="en-US" sz="2000" dirty="0">
              <a:latin typeface="Times New Roman" panose="02020603050405020304" pitchFamily="18" charset="0"/>
              <a:cs typeface="Times New Roman" panose="02020603050405020304" pitchFamily="18" charset="0"/>
            </a:endParaRPr>
          </a:p>
          <a:p>
            <a:pPr algn="just"/>
            <a:r>
              <a:rPr lang="en-US" sz="2000" i="1" dirty="0" err="1">
                <a:latin typeface="Times New Roman" panose="02020603050405020304" pitchFamily="18" charset="0"/>
                <a:cs typeface="Times New Roman" panose="02020603050405020304" pitchFamily="18" charset="0"/>
              </a:rPr>
              <a:t>RFfi</a:t>
            </a:r>
            <a:r>
              <a:rPr lang="en-US" sz="2000" i="1" dirty="0">
                <a:latin typeface="Times New Roman" panose="02020603050405020304" pitchFamily="18" charset="0"/>
                <a:cs typeface="Times New Roman" panose="02020603050405020304" pitchFamily="18" charset="0"/>
              </a:rPr>
              <a:t> sub(</a:t>
            </a:r>
            <a:r>
              <a:rPr lang="en-US" sz="2000" i="1" dirty="0" err="1">
                <a:latin typeface="Times New Roman" panose="02020603050405020304" pitchFamily="18" charset="0"/>
                <a:cs typeface="Times New Roman" panose="02020603050405020304" pitchFamily="18" charset="0"/>
              </a:rPr>
              <a:t>i</a:t>
            </a:r>
            <a:r>
              <a:rPr lang="en-US" sz="2000" i="1" dirty="0">
                <a:latin typeface="Times New Roman" panose="02020603050405020304" pitchFamily="18" charset="0"/>
                <a:cs typeface="Times New Roman" panose="02020603050405020304" pitchFamily="18" charset="0"/>
              </a:rPr>
              <a:t>)= the importance of feature </a:t>
            </a:r>
            <a:r>
              <a:rPr lang="en-US" sz="2000" i="1" dirty="0" err="1">
                <a:latin typeface="Times New Roman" panose="02020603050405020304" pitchFamily="18" charset="0"/>
                <a:cs typeface="Times New Roman" panose="02020603050405020304" pitchFamily="18" charset="0"/>
              </a:rPr>
              <a:t>i</a:t>
            </a:r>
            <a:r>
              <a:rPr lang="en-US" sz="2000" i="1" dirty="0">
                <a:latin typeface="Times New Roman" panose="02020603050405020304" pitchFamily="18" charset="0"/>
                <a:cs typeface="Times New Roman" panose="02020603050405020304" pitchFamily="18" charset="0"/>
              </a:rPr>
              <a:t> calculated from all trees in the Random Forest model</a:t>
            </a:r>
            <a:endParaRPr lang="en-US" sz="2000" dirty="0">
              <a:latin typeface="Times New Roman" panose="02020603050405020304" pitchFamily="18" charset="0"/>
              <a:cs typeface="Times New Roman" panose="02020603050405020304" pitchFamily="18" charset="0"/>
            </a:endParaRPr>
          </a:p>
          <a:p>
            <a:pPr algn="just"/>
            <a:r>
              <a:rPr lang="en-US" sz="2000" i="1" dirty="0" err="1">
                <a:latin typeface="Times New Roman" panose="02020603050405020304" pitchFamily="18" charset="0"/>
                <a:cs typeface="Times New Roman" panose="02020603050405020304" pitchFamily="18" charset="0"/>
              </a:rPr>
              <a:t>normfi</a:t>
            </a:r>
            <a:r>
              <a:rPr lang="en-US" sz="2000" i="1" dirty="0">
                <a:latin typeface="Times New Roman" panose="02020603050405020304" pitchFamily="18" charset="0"/>
                <a:cs typeface="Times New Roman" panose="02020603050405020304" pitchFamily="18" charset="0"/>
              </a:rPr>
              <a:t> sub(</a:t>
            </a:r>
            <a:r>
              <a:rPr lang="en-US" sz="2000" i="1" dirty="0" err="1">
                <a:latin typeface="Times New Roman" panose="02020603050405020304" pitchFamily="18" charset="0"/>
                <a:cs typeface="Times New Roman" panose="02020603050405020304" pitchFamily="18" charset="0"/>
              </a:rPr>
              <a:t>ij</a:t>
            </a:r>
            <a:r>
              <a:rPr lang="en-US" sz="2000" i="1" dirty="0">
                <a:latin typeface="Times New Roman" panose="02020603050405020304" pitchFamily="18" charset="0"/>
                <a:cs typeface="Times New Roman" panose="02020603050405020304" pitchFamily="18" charset="0"/>
              </a:rPr>
              <a:t>)= the normalized feature importance for </a:t>
            </a:r>
            <a:r>
              <a:rPr lang="en-US" sz="2000" i="1" dirty="0" err="1">
                <a:latin typeface="Times New Roman" panose="02020603050405020304" pitchFamily="18" charset="0"/>
                <a:cs typeface="Times New Roman" panose="02020603050405020304" pitchFamily="18" charset="0"/>
              </a:rPr>
              <a:t>i</a:t>
            </a:r>
            <a:r>
              <a:rPr lang="en-US" sz="2000" i="1" dirty="0">
                <a:latin typeface="Times New Roman" panose="02020603050405020304" pitchFamily="18" charset="0"/>
                <a:cs typeface="Times New Roman" panose="02020603050405020304" pitchFamily="18" charset="0"/>
              </a:rPr>
              <a:t> in tree j</a:t>
            </a:r>
            <a:endParaRPr lang="en-US" sz="2000" dirty="0">
              <a:latin typeface="Times New Roman" panose="02020603050405020304" pitchFamily="18" charset="0"/>
              <a:cs typeface="Times New Roman" panose="02020603050405020304" pitchFamily="18" charset="0"/>
            </a:endParaRPr>
          </a:p>
          <a:p>
            <a:pPr algn="just"/>
            <a:r>
              <a:rPr lang="en-US" sz="2000" i="1" dirty="0">
                <a:latin typeface="Times New Roman" panose="02020603050405020304" pitchFamily="18" charset="0"/>
                <a:cs typeface="Times New Roman" panose="02020603050405020304" pitchFamily="18" charset="0"/>
              </a:rPr>
              <a:t>T = total number of trees</a:t>
            </a: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
        <p:nvSpPr>
          <p:cNvPr id="11" name="Rectangle 10"/>
          <p:cNvSpPr/>
          <p:nvPr/>
        </p:nvSpPr>
        <p:spPr>
          <a:xfrm>
            <a:off x="65616" y="4035032"/>
            <a:ext cx="3399368" cy="2246769"/>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MULTINOMIAL NAÏVE BAYES</a:t>
            </a:r>
          </a:p>
          <a:p>
            <a:pPr algn="just"/>
            <a:r>
              <a:rPr lang="en-US" sz="2000" dirty="0">
                <a:latin typeface="Times New Roman" panose="02020603050405020304" pitchFamily="18" charset="0"/>
                <a:cs typeface="Times New Roman" panose="02020603050405020304" pitchFamily="18" charset="0"/>
              </a:rPr>
              <a:t>The Multinomial Naive Bayes algorithm is a Bayesian learning approach popular in Natural Language Processing (NLP). </a:t>
            </a:r>
            <a:endParaRPr lang="en-US" sz="2000" b="1" dirty="0">
              <a:solidFill>
                <a:srgbClr val="002060"/>
              </a:solidFill>
              <a:cs typeface="Times New Roman" panose="02020603050405020304" pitchFamily="18" charset="0"/>
            </a:endParaRPr>
          </a:p>
        </p:txBody>
      </p:sp>
    </p:spTree>
    <p:extLst>
      <p:ext uri="{BB962C8B-B14F-4D97-AF65-F5344CB8AC3E}">
        <p14:creationId xmlns:p14="http://schemas.microsoft.com/office/powerpoint/2010/main" val="53208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0"/>
            <a:ext cx="7886700" cy="765343"/>
          </a:xfrm>
        </p:spPr>
        <p:txBody>
          <a:bodyPr>
            <a:noAutofit/>
          </a:bodyPr>
          <a:lstStyle/>
          <a:p>
            <a:pPr algn="ctr"/>
            <a:r>
              <a:rPr lang="en-US" sz="2000" b="1" dirty="0" smtClean="0">
                <a:solidFill>
                  <a:srgbClr val="7030A0"/>
                </a:solidFill>
                <a:latin typeface="Times New Roman" panose="02020603050405020304" pitchFamily="18" charset="0"/>
                <a:cs typeface="Times New Roman" panose="02020603050405020304" pitchFamily="18" charset="0"/>
              </a:rPr>
              <a:t>MODULE 4:</a:t>
            </a:r>
            <a:br>
              <a:rPr lang="en-US" sz="2000" b="1" dirty="0" smtClean="0">
                <a:solidFill>
                  <a:srgbClr val="7030A0"/>
                </a:solidFill>
                <a:latin typeface="Times New Roman" panose="02020603050405020304" pitchFamily="18" charset="0"/>
                <a:cs typeface="Times New Roman" panose="02020603050405020304" pitchFamily="18" charset="0"/>
              </a:rPr>
            </a:br>
            <a:r>
              <a:rPr lang="en-US" sz="2000" b="1" dirty="0" smtClean="0">
                <a:solidFill>
                  <a:srgbClr val="7030A0"/>
                </a:solidFill>
                <a:latin typeface="Times New Roman" panose="02020603050405020304" pitchFamily="18" charset="0"/>
                <a:cs typeface="Times New Roman" panose="02020603050405020304" pitchFamily="18" charset="0"/>
              </a:rPr>
              <a:t>ANALYSIS PERFORMANCE</a:t>
            </a:r>
            <a:br>
              <a:rPr lang="en-US" sz="2000" b="1" dirty="0" smtClean="0">
                <a:solidFill>
                  <a:srgbClr val="7030A0"/>
                </a:solidFill>
                <a:latin typeface="Times New Roman" panose="02020603050405020304" pitchFamily="18" charset="0"/>
                <a:cs typeface="Times New Roman" panose="02020603050405020304" pitchFamily="18" charset="0"/>
              </a:rPr>
            </a:br>
            <a:endParaRPr lang="en-IN" sz="20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2CDF707B-94FE-F18B-F474-DCC4DAAA8712}"/>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0C193825-7EA1-3874-5BC1-CAFD6A778198}"/>
              </a:ext>
            </a:extLst>
          </p:cNvPr>
          <p:cNvSpPr>
            <a:spLocks noGrp="1"/>
          </p:cNvSpPr>
          <p:nvPr>
            <p:ph type="sldNum" sz="quarter" idx="12"/>
          </p:nvPr>
        </p:nvSpPr>
        <p:spPr/>
        <p:txBody>
          <a:bodyPr/>
          <a:lstStyle/>
          <a:p>
            <a:fld id="{9D3FF152-60F5-4862-82F9-1190556AA56F}" type="slidenum">
              <a:rPr lang="en-IN" smtClean="0"/>
              <a:t>18</a:t>
            </a:fld>
            <a:endParaRPr lang="en-IN"/>
          </a:p>
        </p:txBody>
      </p:sp>
      <p:sp>
        <p:nvSpPr>
          <p:cNvPr id="6" name="Rectangle 5"/>
          <p:cNvSpPr/>
          <p:nvPr/>
        </p:nvSpPr>
        <p:spPr>
          <a:xfrm>
            <a:off x="389467" y="931334"/>
            <a:ext cx="7874000" cy="1477328"/>
          </a:xfrm>
          <a:prstGeom prst="rect">
            <a:avLst/>
          </a:prstGeom>
        </p:spPr>
        <p:txBody>
          <a:bodyPr wrap="squar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The best accuracy is given by </a:t>
            </a:r>
            <a:r>
              <a:rPr lang="en-US" b="1" u="sng" dirty="0">
                <a:solidFill>
                  <a:srgbClr val="21C5FF"/>
                </a:solidFill>
                <a:latin typeface="Times New Roman" panose="02020603050405020304" pitchFamily="18" charset="0"/>
                <a:cs typeface="Times New Roman" panose="02020603050405020304" pitchFamily="18" charset="0"/>
              </a:rPr>
              <a:t>Random forest algorithm from Ensemble Hard voting(ESM-H) </a:t>
            </a:r>
            <a:r>
              <a:rPr lang="en-US" b="1" dirty="0">
                <a:latin typeface="Times New Roman" panose="02020603050405020304" pitchFamily="18" charset="0"/>
                <a:cs typeface="Times New Roman" panose="02020603050405020304" pitchFamily="18" charset="0"/>
              </a:rPr>
              <a:t>method.</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The algorithm is checked by construction of a deployment model and verifying it.</a:t>
            </a:r>
          </a:p>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Flask is used to connect the algorithm with the front end.</a:t>
            </a:r>
          </a:p>
        </p:txBody>
      </p:sp>
      <p:sp>
        <p:nvSpPr>
          <p:cNvPr id="7" name="Rectangle 6"/>
          <p:cNvSpPr/>
          <p:nvPr/>
        </p:nvSpPr>
        <p:spPr>
          <a:xfrm>
            <a:off x="389467" y="2413338"/>
            <a:ext cx="6468533" cy="369332"/>
          </a:xfrm>
          <a:prstGeom prst="rect">
            <a:avLst/>
          </a:prstGeom>
        </p:spPr>
        <p:txBody>
          <a:bodyPr wrap="square">
            <a:spAutoFit/>
          </a:bodyPr>
          <a:lstStyle/>
          <a:p>
            <a:endParaRPr lang="en-US" dirty="0">
              <a:latin typeface="Times New Roman" panose="02020603050405020304" pitchFamily="18" charset="0"/>
              <a:cs typeface="Times New Roman" panose="02020603050405020304" pitchFamily="18" charset="0"/>
            </a:endParaRPr>
          </a:p>
        </p:txBody>
      </p:sp>
      <p:graphicFrame>
        <p:nvGraphicFramePr>
          <p:cNvPr id="9" name="Chart 8"/>
          <p:cNvGraphicFramePr/>
          <p:nvPr>
            <p:extLst>
              <p:ext uri="{D42A27DB-BD31-4B8C-83A1-F6EECF244321}">
                <p14:modId xmlns:p14="http://schemas.microsoft.com/office/powerpoint/2010/main" val="3195559748"/>
              </p:ext>
            </p:extLst>
          </p:nvPr>
        </p:nvGraphicFramePr>
        <p:xfrm>
          <a:off x="962122" y="2260578"/>
          <a:ext cx="7301345" cy="40957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6434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smtClean="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2CDF707B-94FE-F18B-F474-DCC4DAAA8712}"/>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0C193825-7EA1-3874-5BC1-CAFD6A778198}"/>
              </a:ext>
            </a:extLst>
          </p:cNvPr>
          <p:cNvSpPr>
            <a:spLocks noGrp="1"/>
          </p:cNvSpPr>
          <p:nvPr>
            <p:ph type="sldNum" sz="quarter" idx="12"/>
          </p:nvPr>
        </p:nvSpPr>
        <p:spPr/>
        <p:txBody>
          <a:bodyPr/>
          <a:lstStyle/>
          <a:p>
            <a:fld id="{9D3FF152-60F5-4862-82F9-1190556AA56F}" type="slidenum">
              <a:rPr lang="en-IN" smtClean="0"/>
              <a:t>19</a:t>
            </a:fld>
            <a:endParaRPr lang="en-IN"/>
          </a:p>
        </p:txBody>
      </p:sp>
      <p:pic>
        <p:nvPicPr>
          <p:cNvPr id="7"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81944" y="1393825"/>
            <a:ext cx="7735712" cy="4351338"/>
          </a:xfrm>
        </p:spPr>
      </p:pic>
    </p:spTree>
    <p:extLst>
      <p:ext uri="{BB962C8B-B14F-4D97-AF65-F5344CB8AC3E}">
        <p14:creationId xmlns:p14="http://schemas.microsoft.com/office/powerpoint/2010/main" val="4035232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Introduction</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12222777-92ED-54BE-C685-6C231F278C74}"/>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4D0D27F3-A695-E40C-B83C-8D83510D94B2}"/>
              </a:ext>
            </a:extLst>
          </p:cNvPr>
          <p:cNvSpPr>
            <a:spLocks noGrp="1"/>
          </p:cNvSpPr>
          <p:nvPr>
            <p:ph type="sldNum" sz="quarter" idx="12"/>
          </p:nvPr>
        </p:nvSpPr>
        <p:spPr/>
        <p:txBody>
          <a:bodyPr/>
          <a:lstStyle/>
          <a:p>
            <a:fld id="{9D3FF152-60F5-4862-82F9-1190556AA56F}" type="slidenum">
              <a:rPr lang="en-IN" smtClean="0"/>
              <a:t>2</a:t>
            </a:fld>
            <a:endParaRPr lang="en-IN"/>
          </a:p>
        </p:txBody>
      </p:sp>
      <p:sp>
        <p:nvSpPr>
          <p:cNvPr id="5" name="Rectangle 4"/>
          <p:cNvSpPr/>
          <p:nvPr/>
        </p:nvSpPr>
        <p:spPr>
          <a:xfrm>
            <a:off x="211666" y="1007533"/>
            <a:ext cx="8551333" cy="4524315"/>
          </a:xfrm>
          <a:prstGeom prst="rect">
            <a:avLst/>
          </a:prstGeom>
        </p:spPr>
        <p:txBody>
          <a:bodyPr wrap="square">
            <a:spAutoFit/>
          </a:bodyPr>
          <a:lstStyle/>
          <a:p>
            <a:pPr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YouTube features a spam filtering mechanism, although it </a:t>
            </a:r>
            <a:r>
              <a:rPr lang="en-US" sz="3200" u="sng" dirty="0">
                <a:solidFill>
                  <a:srgbClr val="00B0F0"/>
                </a:solidFill>
                <a:latin typeface="Times New Roman" panose="02020603050405020304" pitchFamily="18" charset="0"/>
                <a:cs typeface="Times New Roman" panose="02020603050405020304" pitchFamily="18" charset="0"/>
              </a:rPr>
              <a:t>consistently fails</a:t>
            </a:r>
            <a:r>
              <a:rPr lang="en-US" sz="3200" dirty="0">
                <a:solidFill>
                  <a:srgbClr val="00B0F0"/>
                </a:solidFill>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to do so effectively.</a:t>
            </a:r>
          </a:p>
          <a:p>
            <a:pPr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 YouTube creators can </a:t>
            </a:r>
            <a:r>
              <a:rPr lang="en-US" sz="3200" u="sng" dirty="0">
                <a:solidFill>
                  <a:srgbClr val="00B0F0"/>
                </a:solidFill>
                <a:latin typeface="Times New Roman" panose="02020603050405020304" pitchFamily="18" charset="0"/>
                <a:cs typeface="Times New Roman" panose="02020603050405020304" pitchFamily="18" charset="0"/>
              </a:rPr>
              <a:t>monetize</a:t>
            </a:r>
            <a:r>
              <a:rPr lang="en-US" sz="3200" dirty="0">
                <a:latin typeface="Times New Roman" panose="02020603050405020304" pitchFamily="18" charset="0"/>
                <a:cs typeface="Times New Roman" panose="02020603050405020304" pitchFamily="18" charset="0"/>
              </a:rPr>
              <a:t> if they have more than </a:t>
            </a:r>
            <a:r>
              <a:rPr lang="en-US" sz="3200" u="sng" dirty="0">
                <a:solidFill>
                  <a:srgbClr val="00B0F0"/>
                </a:solidFill>
                <a:latin typeface="Times New Roman" panose="02020603050405020304" pitchFamily="18" charset="0"/>
                <a:cs typeface="Times New Roman" panose="02020603050405020304" pitchFamily="18" charset="0"/>
              </a:rPr>
              <a:t>1,000 subscribers </a:t>
            </a:r>
            <a:r>
              <a:rPr lang="en-US" sz="3200" dirty="0">
                <a:latin typeface="Times New Roman" panose="02020603050405020304" pitchFamily="18" charset="0"/>
                <a:cs typeface="Times New Roman" panose="02020603050405020304" pitchFamily="18" charset="0"/>
              </a:rPr>
              <a:t>and </a:t>
            </a:r>
            <a:r>
              <a:rPr lang="en-US" sz="3200" u="sng" dirty="0">
                <a:solidFill>
                  <a:srgbClr val="00B0F0"/>
                </a:solidFill>
                <a:latin typeface="Times New Roman" panose="02020603050405020304" pitchFamily="18" charset="0"/>
                <a:cs typeface="Times New Roman" panose="02020603050405020304" pitchFamily="18" charset="0"/>
              </a:rPr>
              <a:t>4,000 hours</a:t>
            </a:r>
            <a:r>
              <a:rPr lang="en-US" sz="3200" dirty="0">
                <a:solidFill>
                  <a:srgbClr val="00B0F0"/>
                </a:solidFill>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of watch time for the last </a:t>
            </a:r>
            <a:r>
              <a:rPr lang="en-US" sz="3200" u="sng" dirty="0">
                <a:solidFill>
                  <a:srgbClr val="00B0F0"/>
                </a:solidFill>
                <a:latin typeface="Times New Roman" panose="02020603050405020304" pitchFamily="18" charset="0"/>
                <a:cs typeface="Times New Roman" panose="02020603050405020304" pitchFamily="18" charset="0"/>
              </a:rPr>
              <a:t>12 months</a:t>
            </a:r>
            <a:r>
              <a:rPr lang="en-US" sz="3200" dirty="0">
                <a:latin typeface="Times New Roman" panose="02020603050405020304" pitchFamily="18" charset="0"/>
                <a:cs typeface="Times New Roman" panose="02020603050405020304" pitchFamily="18" charset="0"/>
              </a:rPr>
              <a:t>.</a:t>
            </a:r>
          </a:p>
          <a:p>
            <a:pPr algn="just"/>
            <a:r>
              <a:rPr lang="en-US" sz="3200" dirty="0">
                <a:latin typeface="Times New Roman" panose="02020603050405020304" pitchFamily="18" charset="0"/>
                <a:cs typeface="Times New Roman" panose="02020603050405020304" pitchFamily="18" charset="0"/>
              </a:rPr>
              <a:t>The spam comments are being created to </a:t>
            </a:r>
            <a:r>
              <a:rPr lang="en-US" sz="3200" u="sng" dirty="0">
                <a:solidFill>
                  <a:srgbClr val="00B0F0"/>
                </a:solidFill>
                <a:latin typeface="Times New Roman" panose="02020603050405020304" pitchFamily="18" charset="0"/>
                <a:cs typeface="Times New Roman" panose="02020603050405020304" pitchFamily="18" charset="0"/>
              </a:rPr>
              <a:t>promote their channel</a:t>
            </a:r>
            <a:r>
              <a:rPr lang="en-US" sz="3200" dirty="0">
                <a:solidFill>
                  <a:srgbClr val="00B0F0"/>
                </a:solidFill>
                <a:latin typeface="Times New Roman" panose="02020603050405020304" pitchFamily="18" charset="0"/>
                <a:cs typeface="Times New Roman" panose="02020603050405020304" pitchFamily="18" charset="0"/>
              </a:rPr>
              <a:t>s </a:t>
            </a:r>
            <a:r>
              <a:rPr lang="en-US" sz="3200" dirty="0">
                <a:latin typeface="Times New Roman" panose="02020603050405020304" pitchFamily="18" charset="0"/>
                <a:cs typeface="Times New Roman" panose="02020603050405020304" pitchFamily="18" charset="0"/>
              </a:rPr>
              <a:t>or videos in popular videos. </a:t>
            </a:r>
          </a:p>
          <a:p>
            <a:r>
              <a:rPr lang="en-US" sz="3200" dirty="0">
                <a:latin typeface="Times New Roman" panose="02020603050405020304" pitchFamily="18" charset="0"/>
                <a:cs typeface="Times New Roman" panose="02020603050405020304" pitchFamily="18" charset="0"/>
              </a:rPr>
              <a:t>The </a:t>
            </a:r>
            <a:r>
              <a:rPr lang="en-US" sz="3200" u="sng" dirty="0">
                <a:solidFill>
                  <a:srgbClr val="00B0F0"/>
                </a:solidFill>
                <a:latin typeface="Times New Roman" panose="02020603050405020304" pitchFamily="18" charset="0"/>
                <a:cs typeface="Times New Roman" panose="02020603050405020304" pitchFamily="18" charset="0"/>
              </a:rPr>
              <a:t>cascaded ensemble technique</a:t>
            </a:r>
            <a:r>
              <a:rPr lang="en-US" sz="3200" dirty="0">
                <a:solidFill>
                  <a:srgbClr val="7030A0"/>
                </a:solidFill>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are most efficiently used to find the spam comments.</a:t>
            </a:r>
          </a:p>
        </p:txBody>
      </p:sp>
    </p:spTree>
    <p:extLst>
      <p:ext uri="{BB962C8B-B14F-4D97-AF65-F5344CB8AC3E}">
        <p14:creationId xmlns:p14="http://schemas.microsoft.com/office/powerpoint/2010/main" val="29440144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D62E8DBB-8CAD-47AF-1F08-E5D854F507F6}"/>
              </a:ext>
            </a:extLst>
          </p:cNvPr>
          <p:cNvSpPr txBox="1"/>
          <p:nvPr/>
        </p:nvSpPr>
        <p:spPr>
          <a:xfrm>
            <a:off x="1950720" y="1948934"/>
            <a:ext cx="4572000" cy="369332"/>
          </a:xfrm>
          <a:prstGeom prst="rect">
            <a:avLst/>
          </a:prstGeom>
          <a:noFill/>
        </p:spPr>
        <p:txBody>
          <a:bodyPr wrap="square">
            <a:spAutoFit/>
          </a:bodyPr>
          <a:lstStyle/>
          <a:p>
            <a:endParaRPr lang="en-IN" dirty="0"/>
          </a:p>
        </p:txBody>
      </p:sp>
      <p:sp>
        <p:nvSpPr>
          <p:cNvPr id="3" name="Date Placeholder 2">
            <a:extLst>
              <a:ext uri="{FF2B5EF4-FFF2-40B4-BE49-F238E27FC236}">
                <a16:creationId xmlns:a16="http://schemas.microsoft.com/office/drawing/2014/main" xmlns="" id="{90F0A957-C112-EF6D-C238-451630D247C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97198833-85FA-C44B-804E-1CCDC213431C}"/>
              </a:ext>
            </a:extLst>
          </p:cNvPr>
          <p:cNvSpPr>
            <a:spLocks noGrp="1"/>
          </p:cNvSpPr>
          <p:nvPr>
            <p:ph type="sldNum" sz="quarter" idx="12"/>
          </p:nvPr>
        </p:nvSpPr>
        <p:spPr/>
        <p:txBody>
          <a:bodyPr/>
          <a:lstStyle/>
          <a:p>
            <a:fld id="{9D3FF152-60F5-4862-82F9-1190556AA56F}" type="slidenum">
              <a:rPr lang="en-IN" smtClean="0"/>
              <a:t>20</a:t>
            </a:fld>
            <a:endParaRPr lang="en-IN"/>
          </a:p>
        </p:txBody>
      </p:sp>
      <p:pic>
        <p:nvPicPr>
          <p:cNvPr id="6"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48077" y="1571625"/>
            <a:ext cx="7735712" cy="4351338"/>
          </a:xfrm>
        </p:spPr>
      </p:pic>
    </p:spTree>
    <p:extLst>
      <p:ext uri="{BB962C8B-B14F-4D97-AF65-F5344CB8AC3E}">
        <p14:creationId xmlns:p14="http://schemas.microsoft.com/office/powerpoint/2010/main" val="1126523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90F0A957-C112-EF6D-C238-451630D247C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97198833-85FA-C44B-804E-1CCDC213431C}"/>
              </a:ext>
            </a:extLst>
          </p:cNvPr>
          <p:cNvSpPr>
            <a:spLocks noGrp="1"/>
          </p:cNvSpPr>
          <p:nvPr>
            <p:ph type="sldNum" sz="quarter" idx="12"/>
          </p:nvPr>
        </p:nvSpPr>
        <p:spPr/>
        <p:txBody>
          <a:bodyPr/>
          <a:lstStyle/>
          <a:p>
            <a:fld id="{9D3FF152-60F5-4862-82F9-1190556AA56F}" type="slidenum">
              <a:rPr lang="en-IN" smtClean="0"/>
              <a:t>21</a:t>
            </a:fld>
            <a:endParaRPr lang="en-IN"/>
          </a:p>
        </p:txBody>
      </p:sp>
      <p:pic>
        <p:nvPicPr>
          <p:cNvPr id="8" name="Content Placehold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04144" y="1825625"/>
            <a:ext cx="7735712" cy="4351338"/>
          </a:xfrm>
        </p:spPr>
      </p:pic>
    </p:spTree>
    <p:extLst>
      <p:ext uri="{BB962C8B-B14F-4D97-AF65-F5344CB8AC3E}">
        <p14:creationId xmlns:p14="http://schemas.microsoft.com/office/powerpoint/2010/main" val="2479289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90F0A957-C112-EF6D-C238-451630D247C7}"/>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97198833-85FA-C44B-804E-1CCDC213431C}"/>
              </a:ext>
            </a:extLst>
          </p:cNvPr>
          <p:cNvSpPr>
            <a:spLocks noGrp="1"/>
          </p:cNvSpPr>
          <p:nvPr>
            <p:ph type="sldNum" sz="quarter" idx="12"/>
          </p:nvPr>
        </p:nvSpPr>
        <p:spPr/>
        <p:txBody>
          <a:bodyPr/>
          <a:lstStyle/>
          <a:p>
            <a:fld id="{9D3FF152-60F5-4862-82F9-1190556AA56F}" type="slidenum">
              <a:rPr lang="en-IN" smtClean="0"/>
              <a:t>22</a:t>
            </a:fld>
            <a:endParaRPr lang="en-IN"/>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04144" y="1825625"/>
            <a:ext cx="7735712" cy="4351338"/>
          </a:xfrm>
        </p:spPr>
      </p:pic>
    </p:spTree>
    <p:extLst>
      <p:ext uri="{BB962C8B-B14F-4D97-AF65-F5344CB8AC3E}">
        <p14:creationId xmlns:p14="http://schemas.microsoft.com/office/powerpoint/2010/main" val="20180874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Conclusion / Feature Enhancement</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7DFE683E-AC90-C1AF-8D07-537D4AF5506B}"/>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F5220BD1-1A25-E8B3-BE29-F8796FD4F8FA}"/>
              </a:ext>
            </a:extLst>
          </p:cNvPr>
          <p:cNvSpPr>
            <a:spLocks noGrp="1"/>
          </p:cNvSpPr>
          <p:nvPr>
            <p:ph type="sldNum" sz="quarter" idx="12"/>
          </p:nvPr>
        </p:nvSpPr>
        <p:spPr/>
        <p:txBody>
          <a:bodyPr/>
          <a:lstStyle/>
          <a:p>
            <a:fld id="{9D3FF152-60F5-4862-82F9-1190556AA56F}" type="slidenum">
              <a:rPr lang="en-IN" smtClean="0"/>
              <a:t>23</a:t>
            </a:fld>
            <a:endParaRPr lang="en-IN"/>
          </a:p>
        </p:txBody>
      </p:sp>
      <p:sp>
        <p:nvSpPr>
          <p:cNvPr id="4" name="Rectangle 3"/>
          <p:cNvSpPr/>
          <p:nvPr/>
        </p:nvSpPr>
        <p:spPr>
          <a:xfrm>
            <a:off x="126999" y="1422401"/>
            <a:ext cx="8500533" cy="3539430"/>
          </a:xfrm>
          <a:prstGeom prst="rect">
            <a:avLst/>
          </a:prstGeom>
        </p:spPr>
        <p:txBody>
          <a:bodyPr wrap="square">
            <a:spAutoFit/>
          </a:bodyPr>
          <a:lstStyle/>
          <a:p>
            <a:pPr marL="457200" indent="-457200" algn="just">
              <a:buFont typeface="Arial" pitchFamily="34" charset="0"/>
              <a:buChar char="•"/>
            </a:pPr>
            <a:r>
              <a:rPr lang="en-AU" sz="2800" dirty="0">
                <a:latin typeface="Times New Roman" panose="02020603050405020304" pitchFamily="18" charset="0"/>
                <a:ea typeface="Calibri" panose="020F0502020204030204" pitchFamily="34" charset="0"/>
                <a:cs typeface="Times New Roman" panose="02020603050405020304" pitchFamily="18" charset="0"/>
              </a:rPr>
              <a:t>Based on the undertaken experiments, it is expected that existing classifiers that were widely used the features in detecting comment spams are the </a:t>
            </a:r>
            <a:r>
              <a:rPr lang="en-AU" sz="2800" u="sng" dirty="0">
                <a:solidFill>
                  <a:srgbClr val="21C5FF"/>
                </a:solidFill>
                <a:latin typeface="Times New Roman" panose="02020603050405020304" pitchFamily="18" charset="0"/>
                <a:ea typeface="Calibri" panose="020F0502020204030204" pitchFamily="34" charset="0"/>
                <a:cs typeface="Times New Roman" panose="02020603050405020304" pitchFamily="18" charset="0"/>
              </a:rPr>
              <a:t>most efficient </a:t>
            </a:r>
            <a:r>
              <a:rPr lang="en-AU" sz="2800" dirty="0">
                <a:latin typeface="Times New Roman" panose="02020603050405020304" pitchFamily="18" charset="0"/>
                <a:ea typeface="Calibri" panose="020F0502020204030204" pitchFamily="34" charset="0"/>
                <a:cs typeface="Times New Roman" panose="02020603050405020304" pitchFamily="18" charset="0"/>
              </a:rPr>
              <a:t>set of algorithms. </a:t>
            </a:r>
          </a:p>
          <a:p>
            <a:pPr marL="457200" indent="-457200" algn="just">
              <a:buFont typeface="Arial" pitchFamily="34" charset="0"/>
              <a:buChar char="•"/>
            </a:pPr>
            <a:r>
              <a:rPr lang="en-AU" sz="2800" dirty="0">
                <a:latin typeface="Times New Roman" panose="02020603050405020304" pitchFamily="18" charset="0"/>
                <a:ea typeface="Calibri" panose="020F0502020204030204" pitchFamily="34" charset="0"/>
                <a:cs typeface="Times New Roman" panose="02020603050405020304" pitchFamily="18" charset="0"/>
              </a:rPr>
              <a:t>The </a:t>
            </a:r>
            <a:r>
              <a:rPr lang="en-AU" sz="2800" u="sng" dirty="0">
                <a:solidFill>
                  <a:srgbClr val="21C5FF"/>
                </a:solidFill>
                <a:latin typeface="Times New Roman" panose="02020603050405020304" pitchFamily="18" charset="0"/>
                <a:ea typeface="Calibri" panose="020F0502020204030204" pitchFamily="34" charset="0"/>
                <a:cs typeface="Times New Roman" panose="02020603050405020304" pitchFamily="18" charset="0"/>
              </a:rPr>
              <a:t>best accuracy</a:t>
            </a:r>
            <a:r>
              <a:rPr lang="en-AU" sz="2800" dirty="0">
                <a:solidFill>
                  <a:srgbClr val="21C5FF"/>
                </a:solidFill>
                <a:latin typeface="Times New Roman" panose="02020603050405020304" pitchFamily="18" charset="0"/>
                <a:ea typeface="Calibri" panose="020F0502020204030204" pitchFamily="34" charset="0"/>
                <a:cs typeface="Times New Roman" panose="02020603050405020304" pitchFamily="18" charset="0"/>
              </a:rPr>
              <a:t> </a:t>
            </a:r>
            <a:r>
              <a:rPr lang="en-AU" sz="2800" dirty="0">
                <a:latin typeface="Times New Roman" panose="02020603050405020304" pitchFamily="18" charset="0"/>
                <a:ea typeface="Calibri" panose="020F0502020204030204" pitchFamily="34" charset="0"/>
                <a:cs typeface="Times New Roman" panose="02020603050405020304" pitchFamily="18" charset="0"/>
              </a:rPr>
              <a:t>on public test set of higher accuracy score algorithm are found.</a:t>
            </a:r>
          </a:p>
          <a:p>
            <a:pPr marL="457200" indent="-457200" algn="just">
              <a:buFont typeface="Arial" pitchFamily="34" charset="0"/>
              <a:buChar char="•"/>
            </a:pPr>
            <a:r>
              <a:rPr lang="en-AU" sz="2800" dirty="0">
                <a:latin typeface="Times New Roman" panose="02020603050405020304" pitchFamily="18" charset="0"/>
                <a:ea typeface="Calibri" panose="020F0502020204030204" pitchFamily="34" charset="0"/>
                <a:cs typeface="Times New Roman" panose="02020603050405020304" pitchFamily="18" charset="0"/>
              </a:rPr>
              <a:t> The found one is used in the </a:t>
            </a:r>
            <a:r>
              <a:rPr lang="en-AU" sz="2800" u="sng" dirty="0">
                <a:solidFill>
                  <a:srgbClr val="21C5FF"/>
                </a:solidFill>
                <a:latin typeface="Times New Roman" panose="02020603050405020304" pitchFamily="18" charset="0"/>
                <a:ea typeface="Calibri" panose="020F0502020204030204" pitchFamily="34" charset="0"/>
                <a:cs typeface="Times New Roman" panose="02020603050405020304" pitchFamily="18" charset="0"/>
              </a:rPr>
              <a:t>deployment</a:t>
            </a:r>
            <a:r>
              <a:rPr lang="en-AU" sz="2800" dirty="0">
                <a:latin typeface="Times New Roman" panose="02020603050405020304" pitchFamily="18" charset="0"/>
                <a:ea typeface="Calibri" panose="020F0502020204030204" pitchFamily="34" charset="0"/>
                <a:cs typeface="Times New Roman" panose="02020603050405020304" pitchFamily="18" charset="0"/>
              </a:rPr>
              <a:t> which can help to find the YouTube spam comment.</a:t>
            </a: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41939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200" b="1" dirty="0">
                <a:solidFill>
                  <a:srgbClr val="7030A0"/>
                </a:solidFill>
                <a:latin typeface="Times New Roman" panose="02020603050405020304" pitchFamily="18" charset="0"/>
                <a:cs typeface="Times New Roman" panose="02020603050405020304" pitchFamily="18" charset="0"/>
              </a:rPr>
              <a:t>Reference Paper/ URL</a:t>
            </a:r>
            <a:endParaRPr lang="en-IN" sz="32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xmlns="" id="{3E5EA7E0-721F-6954-4BF0-896788EE53AE}"/>
              </a:ext>
            </a:extLst>
          </p:cNvPr>
          <p:cNvSpPr>
            <a:spLocks noGrp="1"/>
          </p:cNvSpPr>
          <p:nvPr>
            <p:ph type="dt" sz="half" idx="10"/>
          </p:nvPr>
        </p:nvSpPr>
        <p:spPr/>
        <p:txBody>
          <a:bodyPr/>
          <a:lstStyle/>
          <a:p>
            <a:r>
              <a:rPr lang="en-US" smtClean="0"/>
              <a:t>10-04-2023</a:t>
            </a:r>
            <a:endParaRPr lang="en-IN"/>
          </a:p>
        </p:txBody>
      </p:sp>
      <p:sp>
        <p:nvSpPr>
          <p:cNvPr id="6" name="Slide Number Placeholder 5">
            <a:extLst>
              <a:ext uri="{FF2B5EF4-FFF2-40B4-BE49-F238E27FC236}">
                <a16:creationId xmlns:a16="http://schemas.microsoft.com/office/drawing/2014/main" xmlns="" id="{43E9B934-EE6A-1A45-AAAE-017246AA72E8}"/>
              </a:ext>
            </a:extLst>
          </p:cNvPr>
          <p:cNvSpPr>
            <a:spLocks noGrp="1"/>
          </p:cNvSpPr>
          <p:nvPr>
            <p:ph type="sldNum" sz="quarter" idx="12"/>
          </p:nvPr>
        </p:nvSpPr>
        <p:spPr/>
        <p:txBody>
          <a:bodyPr/>
          <a:lstStyle/>
          <a:p>
            <a:fld id="{9D3FF152-60F5-4862-82F9-1190556AA56F}" type="slidenum">
              <a:rPr lang="en-IN" smtClean="0"/>
              <a:t>24</a:t>
            </a:fld>
            <a:endParaRPr lang="en-IN"/>
          </a:p>
        </p:txBody>
      </p:sp>
      <p:sp>
        <p:nvSpPr>
          <p:cNvPr id="4" name="Rectangle 3"/>
          <p:cNvSpPr/>
          <p:nvPr/>
        </p:nvSpPr>
        <p:spPr>
          <a:xfrm>
            <a:off x="347132" y="948266"/>
            <a:ext cx="8263467" cy="5632311"/>
          </a:xfrm>
          <a:prstGeom prst="rect">
            <a:avLst/>
          </a:prstGeom>
        </p:spPr>
        <p:txBody>
          <a:bodyPr wrap="square">
            <a:spAutoFit/>
          </a:bodyPr>
          <a:lstStyle/>
          <a:p>
            <a:r>
              <a:rPr lang="en-US" dirty="0"/>
              <a:t>[</a:t>
            </a:r>
            <a:r>
              <a:rPr lang="en-US" dirty="0">
                <a:latin typeface="Times New Roman" panose="02020603050405020304" pitchFamily="18" charset="0"/>
                <a:cs typeface="Times New Roman" panose="02020603050405020304" pitchFamily="18" charset="0"/>
              </a:rPr>
              <a:t>1]H. Oh, "A YouTube Spam Comments Detection Scheme Using Cascaded Ensemble Machine Learning Model," in IEEE Access, vol. 9, pp. 144121-144128, 2022,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10.1109/ACCESS.2022.3121508.</a:t>
            </a:r>
          </a:p>
          <a:p>
            <a:r>
              <a:rPr lang="en-US" dirty="0">
                <a:latin typeface="Times New Roman" panose="02020603050405020304" pitchFamily="18" charset="0"/>
                <a:cs typeface="Times New Roman" panose="02020603050405020304" pitchFamily="18" charset="0"/>
              </a:rPr>
              <a:t>[2]</a:t>
            </a:r>
            <a:r>
              <a:rPr lang="en-US" dirty="0" err="1">
                <a:latin typeface="Times New Roman" panose="02020603050405020304" pitchFamily="18" charset="0"/>
                <a:cs typeface="Times New Roman" panose="02020603050405020304" pitchFamily="18" charset="0"/>
              </a:rPr>
              <a:t>Gubbala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Pranathi</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Sri.S.K.Alisha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Sri.V.Bhaskara</a:t>
            </a:r>
            <a:r>
              <a:rPr lang="en-US" dirty="0">
                <a:latin typeface="Times New Roman" panose="02020603050405020304" pitchFamily="18" charset="0"/>
                <a:cs typeface="Times New Roman" panose="02020603050405020304" pitchFamily="18" charset="0"/>
              </a:rPr>
              <a:t> Murthy </a:t>
            </a:r>
            <a:r>
              <a:rPr lang="en-US" dirty="0" err="1">
                <a:latin typeface="Times New Roman" panose="02020603050405020304" pitchFamily="18" charset="0"/>
                <a:cs typeface="Times New Roman" panose="02020603050405020304" pitchFamily="18" charset="0"/>
              </a:rPr>
              <a:t>Mca</a:t>
            </a:r>
            <a:r>
              <a:rPr lang="en-US" dirty="0">
                <a:latin typeface="Times New Roman" panose="02020603050405020304" pitchFamily="18" charset="0"/>
                <a:cs typeface="Times New Roman" panose="02020603050405020304" pitchFamily="18" charset="0"/>
              </a:rPr>
              <a:t> Student, Senior Assistant Professor, Associate Professor </a:t>
            </a:r>
            <a:r>
              <a:rPr lang="en-US" dirty="0" err="1">
                <a:latin typeface="Times New Roman" panose="02020603050405020304" pitchFamily="18" charset="0"/>
                <a:cs typeface="Times New Roman" panose="02020603050405020304" pitchFamily="18" charset="0"/>
              </a:rPr>
              <a:t>Dept</a:t>
            </a:r>
            <a:r>
              <a:rPr lang="en-US" dirty="0">
                <a:latin typeface="Times New Roman" panose="02020603050405020304" pitchFamily="18" charset="0"/>
                <a:cs typeface="Times New Roman" panose="02020603050405020304" pitchFamily="18" charset="0"/>
              </a:rPr>
              <a:t> Of </a:t>
            </a:r>
            <a:r>
              <a:rPr lang="en-US" dirty="0" err="1">
                <a:latin typeface="Times New Roman" panose="02020603050405020304" pitchFamily="18" charset="0"/>
                <a:cs typeface="Times New Roman" panose="02020603050405020304" pitchFamily="18" charset="0"/>
              </a:rPr>
              <a:t>Mca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B.V.Raju</a:t>
            </a:r>
            <a:r>
              <a:rPr lang="en-US" dirty="0">
                <a:latin typeface="Times New Roman" panose="02020603050405020304" pitchFamily="18" charset="0"/>
                <a:cs typeface="Times New Roman" panose="02020603050405020304" pitchFamily="18" charset="0"/>
              </a:rPr>
              <a:t> College, </a:t>
            </a:r>
            <a:r>
              <a:rPr lang="en-US" dirty="0" err="1">
                <a:latin typeface="Times New Roman" panose="02020603050405020304" pitchFamily="18" charset="0"/>
                <a:cs typeface="Times New Roman" panose="02020603050405020304" pitchFamily="18" charset="0"/>
              </a:rPr>
              <a:t>Bhimavaram</a:t>
            </a:r>
            <a:r>
              <a:rPr lang="en-US" dirty="0">
                <a:latin typeface="Times New Roman" panose="02020603050405020304" pitchFamily="18" charset="0"/>
                <a:cs typeface="Times New Roman" panose="02020603050405020304" pitchFamily="18" charset="0"/>
              </a:rPr>
              <a:t> et al, "YOUTUBE SPAM COMMENTS </a:t>
            </a:r>
            <a:r>
              <a:rPr lang="en-US" dirty="0" err="1">
                <a:latin typeface="Times New Roman" panose="02020603050405020304" pitchFamily="18" charset="0"/>
                <a:cs typeface="Times New Roman" panose="02020603050405020304" pitchFamily="18" charset="0"/>
              </a:rPr>
              <a:t>DETECTION",at</a:t>
            </a:r>
            <a:r>
              <a:rPr lang="en-US" dirty="0">
                <a:latin typeface="Times New Roman" panose="02020603050405020304" pitchFamily="18" charset="0"/>
                <a:cs typeface="Times New Roman" panose="02020603050405020304" pitchFamily="18" charset="0"/>
              </a:rPr>
              <a:t> Journal of Engineering Sciences , </a:t>
            </a:r>
            <a:r>
              <a:rPr lang="en-US" u="sng" dirty="0">
                <a:latin typeface="Times New Roman" panose="02020603050405020304" pitchFamily="18" charset="0"/>
                <a:cs typeface="Times New Roman" panose="02020603050405020304" pitchFamily="18" charset="0"/>
              </a:rPr>
              <a:t>2022</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Vol</a:t>
            </a:r>
            <a:r>
              <a:rPr lang="en-US" dirty="0">
                <a:latin typeface="Times New Roman" panose="02020603050405020304" pitchFamily="18" charset="0"/>
                <a:cs typeface="Times New Roman" panose="02020603050405020304" pitchFamily="18" charset="0"/>
              </a:rPr>
              <a:t> 13 Issue 07,2022, </a:t>
            </a:r>
            <a:r>
              <a:rPr lang="en-US" dirty="0" smtClean="0">
                <a:latin typeface="Times New Roman" panose="02020603050405020304" pitchFamily="18" charset="0"/>
                <a:cs typeface="Times New Roman" panose="02020603050405020304" pitchFamily="18" charset="0"/>
              </a:rPr>
              <a:t>ISSN:0377-9254</a:t>
            </a:r>
          </a:p>
          <a:p>
            <a:r>
              <a:rPr lang="en-US" dirty="0">
                <a:latin typeface="Times New Roman" panose="02020603050405020304" pitchFamily="18" charset="0"/>
                <a:cs typeface="Times New Roman" panose="02020603050405020304" pitchFamily="18" charset="0"/>
              </a:rPr>
              <a:t>[3] </a:t>
            </a:r>
            <a:r>
              <a:rPr lang="en-US" dirty="0" err="1">
                <a:latin typeface="Times New Roman" panose="02020603050405020304" pitchFamily="18" charset="0"/>
                <a:cs typeface="Times New Roman" panose="02020603050405020304" pitchFamily="18" charset="0"/>
              </a:rPr>
              <a:t>Çıtlak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Oğuzhan</a:t>
            </a:r>
            <a:r>
              <a:rPr lang="en-US" dirty="0">
                <a:latin typeface="Times New Roman" panose="02020603050405020304" pitchFamily="18" charset="0"/>
                <a:cs typeface="Times New Roman" panose="02020603050405020304" pitchFamily="18" charset="0"/>
              </a:rPr>
              <a:t> &amp; </a:t>
            </a:r>
            <a:r>
              <a:rPr lang="en-US" dirty="0" err="1">
                <a:latin typeface="Times New Roman" panose="02020603050405020304" pitchFamily="18" charset="0"/>
                <a:cs typeface="Times New Roman" panose="02020603050405020304" pitchFamily="18" charset="0"/>
              </a:rPr>
              <a:t>Dörterler</a:t>
            </a:r>
            <a:r>
              <a:rPr lang="en-US" dirty="0">
                <a:latin typeface="Times New Roman" panose="02020603050405020304" pitchFamily="18" charset="0"/>
                <a:cs typeface="Times New Roman" panose="02020603050405020304" pitchFamily="18" charset="0"/>
              </a:rPr>
              <a:t>, Murat &amp; </a:t>
            </a:r>
            <a:r>
              <a:rPr lang="en-US" dirty="0" err="1">
                <a:latin typeface="Times New Roman" panose="02020603050405020304" pitchFamily="18" charset="0"/>
                <a:cs typeface="Times New Roman" panose="02020603050405020304" pitchFamily="18" charset="0"/>
              </a:rPr>
              <a:t>Doğru</a:t>
            </a:r>
            <a:r>
              <a:rPr lang="en-US" dirty="0">
                <a:latin typeface="Times New Roman" panose="02020603050405020304" pitchFamily="18" charset="0"/>
                <a:cs typeface="Times New Roman" panose="02020603050405020304" pitchFamily="18" charset="0"/>
              </a:rPr>
              <a:t>, İbrahim, </a:t>
            </a:r>
            <a:r>
              <a:rPr lang="en-US" u="sng" dirty="0">
                <a:solidFill>
                  <a:srgbClr val="21C5FF"/>
                </a:solidFill>
                <a:latin typeface="Times New Roman" panose="02020603050405020304" pitchFamily="18" charset="0"/>
                <a:cs typeface="Times New Roman" panose="02020603050405020304" pitchFamily="18" charset="0"/>
              </a:rPr>
              <a:t>(2022)</a:t>
            </a:r>
            <a:r>
              <a:rPr lang="en-US" dirty="0">
                <a:latin typeface="Times New Roman" panose="02020603050405020304" pitchFamily="18" charset="0"/>
                <a:cs typeface="Times New Roman" panose="02020603050405020304" pitchFamily="18" charset="0"/>
              </a:rPr>
              <a:t>. A Hybrid Spam Detection Framework for Social Networks. Journal of Polytechnic. 10.2339/politeknik.933785. </a:t>
            </a:r>
          </a:p>
          <a:p>
            <a:r>
              <a:rPr lang="en-US" dirty="0">
                <a:latin typeface="Times New Roman" panose="02020603050405020304" pitchFamily="18" charset="0"/>
                <a:cs typeface="Times New Roman" panose="02020603050405020304" pitchFamily="18" charset="0"/>
              </a:rPr>
              <a:t>[4] </a:t>
            </a:r>
            <a:r>
              <a:rPr lang="en-US" dirty="0" err="1">
                <a:latin typeface="Times New Roman" panose="02020603050405020304" pitchFamily="18" charset="0"/>
                <a:cs typeface="Times New Roman" panose="02020603050405020304" pitchFamily="18" charset="0"/>
              </a:rPr>
              <a:t>Sanjeev</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Rao</a:t>
            </a:r>
            <a:r>
              <a:rPr lang="en-US" dirty="0">
                <a:latin typeface="Times New Roman" panose="02020603050405020304" pitchFamily="18" charset="0"/>
                <a:cs typeface="Times New Roman" panose="02020603050405020304" pitchFamily="18" charset="0"/>
              </a:rPr>
              <a:t>, Anil Kumar </a:t>
            </a:r>
            <a:r>
              <a:rPr lang="en-US" dirty="0" err="1">
                <a:latin typeface="Times New Roman" panose="02020603050405020304" pitchFamily="18" charset="0"/>
                <a:cs typeface="Times New Roman" panose="02020603050405020304" pitchFamily="18" charset="0"/>
              </a:rPr>
              <a:t>Verma</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Tarunpreet</a:t>
            </a:r>
            <a:r>
              <a:rPr lang="en-US" dirty="0">
                <a:latin typeface="Times New Roman" panose="02020603050405020304" pitchFamily="18" charset="0"/>
                <a:cs typeface="Times New Roman" panose="02020603050405020304" pitchFamily="18" charset="0"/>
              </a:rPr>
              <a:t> Bhatia, “Hybrid ensemble framework with self-attention mechanism for social spam detection on </a:t>
            </a:r>
            <a:r>
              <a:rPr lang="en-US" dirty="0" smtClean="0">
                <a:latin typeface="Times New Roman" panose="02020603050405020304" pitchFamily="18" charset="0"/>
                <a:cs typeface="Times New Roman" panose="02020603050405020304" pitchFamily="18" charset="0"/>
              </a:rPr>
              <a:t>imbalanced. </a:t>
            </a:r>
            <a:r>
              <a:rPr lang="en-US" dirty="0">
                <a:latin typeface="Times New Roman" panose="02020603050405020304" pitchFamily="18" charset="0"/>
                <a:cs typeface="Times New Roman" panose="02020603050405020304" pitchFamily="18" charset="0"/>
              </a:rPr>
              <a:t>data” ,Expert Systems with </a:t>
            </a:r>
            <a:r>
              <a:rPr lang="en-US" dirty="0" err="1">
                <a:latin typeface="Times New Roman" panose="02020603050405020304" pitchFamily="18" charset="0"/>
                <a:cs typeface="Times New Roman" panose="02020603050405020304" pitchFamily="18" charset="0"/>
              </a:rPr>
              <a:t>Applications,Volume</a:t>
            </a:r>
            <a:r>
              <a:rPr lang="en-US" dirty="0">
                <a:latin typeface="Times New Roman" panose="02020603050405020304" pitchFamily="18" charset="0"/>
                <a:cs typeface="Times New Roman" panose="02020603050405020304" pitchFamily="18" charset="0"/>
              </a:rPr>
              <a:t> 217,</a:t>
            </a:r>
            <a:r>
              <a:rPr lang="en-US" u="sng" dirty="0">
                <a:solidFill>
                  <a:srgbClr val="21C5FF"/>
                </a:solidFill>
                <a:latin typeface="Times New Roman" panose="02020603050405020304" pitchFamily="18" charset="0"/>
                <a:cs typeface="Times New Roman" panose="02020603050405020304" pitchFamily="18" charset="0"/>
              </a:rPr>
              <a:t>2023</a:t>
            </a:r>
            <a:r>
              <a:rPr lang="en-US" dirty="0">
                <a:latin typeface="Times New Roman" panose="02020603050405020304" pitchFamily="18" charset="0"/>
                <a:cs typeface="Times New Roman" panose="02020603050405020304" pitchFamily="18" charset="0"/>
              </a:rPr>
              <a:t>,119594,ISSN </a:t>
            </a:r>
            <a:r>
              <a:rPr lang="en-US" dirty="0" smtClean="0">
                <a:latin typeface="Times New Roman" panose="02020603050405020304" pitchFamily="18" charset="0"/>
                <a:cs typeface="Times New Roman" panose="02020603050405020304" pitchFamily="18" charset="0"/>
              </a:rPr>
              <a:t>0957-4174</a:t>
            </a:r>
          </a:p>
          <a:p>
            <a:r>
              <a:rPr lang="en-US" dirty="0">
                <a:latin typeface="Times New Roman" panose="02020603050405020304" pitchFamily="18" charset="0"/>
                <a:cs typeface="Times New Roman" panose="02020603050405020304" pitchFamily="18" charset="0"/>
              </a:rPr>
              <a:t>[5] </a:t>
            </a:r>
            <a:r>
              <a:rPr lang="en-US" dirty="0" err="1"/>
              <a:t>Abid</a:t>
            </a:r>
            <a:r>
              <a:rPr lang="en-US" dirty="0"/>
              <a:t>, M.A., </a:t>
            </a:r>
            <a:r>
              <a:rPr lang="en-US" dirty="0" err="1"/>
              <a:t>Ullah</a:t>
            </a:r>
            <a:r>
              <a:rPr lang="en-US" dirty="0"/>
              <a:t>, S., </a:t>
            </a:r>
            <a:r>
              <a:rPr lang="en-US" dirty="0" err="1"/>
              <a:t>Siddique</a:t>
            </a:r>
            <a:r>
              <a:rPr lang="en-US" dirty="0"/>
              <a:t>, M.A. </a:t>
            </a:r>
            <a:r>
              <a:rPr lang="en-US" i="1" dirty="0"/>
              <a:t>et al.</a:t>
            </a:r>
            <a:r>
              <a:rPr lang="en-US" dirty="0"/>
              <a:t> Spam SMS filtering based on text features and supervised machine learning techniques. </a:t>
            </a:r>
            <a:r>
              <a:rPr lang="en-US" i="1" dirty="0" err="1"/>
              <a:t>Multimed</a:t>
            </a:r>
            <a:r>
              <a:rPr lang="en-US" i="1" dirty="0"/>
              <a:t> Tools </a:t>
            </a:r>
            <a:r>
              <a:rPr lang="en-US" i="1" dirty="0" err="1"/>
              <a:t>Appl</a:t>
            </a:r>
            <a:r>
              <a:rPr lang="en-US" dirty="0"/>
              <a:t> 81, 39853–39871 </a:t>
            </a:r>
            <a:r>
              <a:rPr lang="en-US" u="sng" dirty="0">
                <a:solidFill>
                  <a:srgbClr val="21C5FF"/>
                </a:solidFill>
              </a:rPr>
              <a:t>(2022)</a:t>
            </a:r>
            <a:r>
              <a:rPr lang="en-US" dirty="0"/>
              <a:t>. </a:t>
            </a:r>
            <a:r>
              <a:rPr lang="en-US" dirty="0" smtClean="0"/>
              <a:t>Doi:10.1007/s11042-022-12991-0</a:t>
            </a:r>
          </a:p>
          <a:p>
            <a:r>
              <a:rPr lang="en-US" dirty="0">
                <a:latin typeface="Times New Roman" panose="02020603050405020304" pitchFamily="18" charset="0"/>
                <a:cs typeface="Times New Roman" panose="02020603050405020304" pitchFamily="18" charset="0"/>
              </a:rPr>
              <a:t>[6] </a:t>
            </a:r>
            <a:r>
              <a:rPr lang="en-US" dirty="0" err="1">
                <a:latin typeface="Times New Roman" panose="02020603050405020304" pitchFamily="18" charset="0"/>
                <a:cs typeface="Times New Roman" panose="02020603050405020304" pitchFamily="18" charset="0"/>
              </a:rPr>
              <a:t>Aakanksha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Sharaff</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Chandramani</a:t>
            </a:r>
            <a:r>
              <a:rPr lang="en-US" dirty="0">
                <a:latin typeface="Times New Roman" panose="02020603050405020304" pitchFamily="18" charset="0"/>
                <a:cs typeface="Times New Roman" panose="02020603050405020304" pitchFamily="18" charset="0"/>
              </a:rPr>
              <a:t> Kamal, Siddhartha </a:t>
            </a:r>
            <a:r>
              <a:rPr lang="en-US" dirty="0" err="1">
                <a:latin typeface="Times New Roman" panose="02020603050405020304" pitchFamily="18" charset="0"/>
                <a:cs typeface="Times New Roman" panose="02020603050405020304" pitchFamily="18" charset="0"/>
              </a:rPr>
              <a:t>Porwal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Surbhi</a:t>
            </a:r>
            <a:r>
              <a:rPr lang="en-US" dirty="0">
                <a:latin typeface="Times New Roman" panose="02020603050405020304" pitchFamily="18" charset="0"/>
                <a:cs typeface="Times New Roman" panose="02020603050405020304" pitchFamily="18" charset="0"/>
              </a:rPr>
              <a:t> Bhatia, </a:t>
            </a:r>
            <a:r>
              <a:rPr lang="en-US" dirty="0" err="1">
                <a:latin typeface="Times New Roman" panose="02020603050405020304" pitchFamily="18" charset="0"/>
                <a:cs typeface="Times New Roman" panose="02020603050405020304" pitchFamily="18" charset="0"/>
              </a:rPr>
              <a:t>Kuljeet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Kaur</a:t>
            </a:r>
            <a:r>
              <a:rPr lang="en-US" dirty="0">
                <a:latin typeface="Times New Roman" panose="02020603050405020304" pitchFamily="18" charset="0"/>
                <a:cs typeface="Times New Roman" panose="02020603050405020304" pitchFamily="18" charset="0"/>
              </a:rPr>
              <a:t>, Mohammad </a:t>
            </a:r>
            <a:r>
              <a:rPr lang="en-US" dirty="0" err="1">
                <a:latin typeface="Times New Roman" panose="02020603050405020304" pitchFamily="18" charset="0"/>
                <a:cs typeface="Times New Roman" panose="02020603050405020304" pitchFamily="18" charset="0"/>
              </a:rPr>
              <a:t>Mehendi</a:t>
            </a:r>
            <a:r>
              <a:rPr lang="en-US" dirty="0">
                <a:latin typeface="Times New Roman" panose="02020603050405020304" pitchFamily="18" charset="0"/>
                <a:cs typeface="Times New Roman" panose="02020603050405020304" pitchFamily="18" charset="0"/>
              </a:rPr>
              <a:t> Hassan, et al, “Spam message detection using Danger theory and Krill herd optimization”, Volume 199,</a:t>
            </a:r>
            <a:r>
              <a:rPr lang="en-US" dirty="0">
                <a:solidFill>
                  <a:srgbClr val="21C5FF"/>
                </a:solidFill>
                <a:latin typeface="Times New Roman" panose="02020603050405020304" pitchFamily="18" charset="0"/>
                <a:cs typeface="Times New Roman" panose="02020603050405020304" pitchFamily="18" charset="0"/>
              </a:rPr>
              <a:t>2022 </a:t>
            </a:r>
            <a:r>
              <a:rPr lang="en-US" dirty="0">
                <a:latin typeface="Times New Roman" panose="02020603050405020304" pitchFamily="18" charset="0"/>
                <a:cs typeface="Times New Roman" panose="02020603050405020304" pitchFamily="18" charset="0"/>
              </a:rPr>
              <a:t>,108453,ISSN </a:t>
            </a:r>
            <a:r>
              <a:rPr lang="en-US" dirty="0" smtClean="0">
                <a:latin typeface="Times New Roman" panose="02020603050405020304" pitchFamily="18" charset="0"/>
                <a:cs typeface="Times New Roman" panose="02020603050405020304" pitchFamily="18" charset="0"/>
              </a:rPr>
              <a:t>1389-1286.</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4452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550829" y="2714638"/>
            <a:ext cx="7886700" cy="530258"/>
          </a:xfrm>
        </p:spPr>
        <p:txBody>
          <a:bodyPr>
            <a:noAutofit/>
          </a:bodyPr>
          <a:lstStyle/>
          <a:p>
            <a:pPr algn="ctr"/>
            <a:r>
              <a:rPr lang="en-IN" b="1" dirty="0" smtClean="0">
                <a:solidFill>
                  <a:srgbClr val="7030A0"/>
                </a:solidFill>
                <a:latin typeface="Times New Roman" panose="02020603050405020304" pitchFamily="18" charset="0"/>
                <a:cs typeface="Times New Roman" panose="02020603050405020304" pitchFamily="18" charset="0"/>
              </a:rPr>
              <a:t>THANK YOU</a:t>
            </a:r>
            <a:endParaRPr lang="en-IN"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BE265B8C-C896-A501-9CD3-FE1FC45A6521}"/>
              </a:ext>
            </a:extLst>
          </p:cNvPr>
          <p:cNvSpPr>
            <a:spLocks noGrp="1"/>
          </p:cNvSpPr>
          <p:nvPr>
            <p:ph type="dt" sz="half" idx="10"/>
          </p:nvPr>
        </p:nvSpPr>
        <p:spPr/>
        <p:txBody>
          <a:bodyPr/>
          <a:lstStyle/>
          <a:p>
            <a:r>
              <a:rPr lang="en-US" smtClean="0"/>
              <a:t>10-04-2023</a:t>
            </a:r>
            <a:endParaRPr lang="en-IN"/>
          </a:p>
        </p:txBody>
      </p:sp>
      <p:sp>
        <p:nvSpPr>
          <p:cNvPr id="5" name="Slide Number Placeholder 4">
            <a:extLst>
              <a:ext uri="{FF2B5EF4-FFF2-40B4-BE49-F238E27FC236}">
                <a16:creationId xmlns:a16="http://schemas.microsoft.com/office/drawing/2014/main" xmlns="" id="{91EFDBAE-521D-3BF3-1EEF-E033411EFA66}"/>
              </a:ext>
            </a:extLst>
          </p:cNvPr>
          <p:cNvSpPr>
            <a:spLocks noGrp="1"/>
          </p:cNvSpPr>
          <p:nvPr>
            <p:ph type="sldNum" sz="quarter" idx="12"/>
          </p:nvPr>
        </p:nvSpPr>
        <p:spPr/>
        <p:txBody>
          <a:bodyPr/>
          <a:lstStyle/>
          <a:p>
            <a:fld id="{9D3FF152-60F5-4862-82F9-1190556AA56F}" type="slidenum">
              <a:rPr lang="en-IN" smtClean="0"/>
              <a:t>25</a:t>
            </a:fld>
            <a:endParaRPr lang="en-IN"/>
          </a:p>
        </p:txBody>
      </p:sp>
    </p:spTree>
    <p:extLst>
      <p:ext uri="{BB962C8B-B14F-4D97-AF65-F5344CB8AC3E}">
        <p14:creationId xmlns:p14="http://schemas.microsoft.com/office/powerpoint/2010/main" val="1831124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Objective of the Project</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382B3EE2-24C4-940E-3786-D25689664F2D}"/>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53EE05FC-38D6-EA45-0957-044D82E81D3A}"/>
              </a:ext>
            </a:extLst>
          </p:cNvPr>
          <p:cNvSpPr>
            <a:spLocks noGrp="1"/>
          </p:cNvSpPr>
          <p:nvPr>
            <p:ph type="sldNum" sz="quarter" idx="12"/>
          </p:nvPr>
        </p:nvSpPr>
        <p:spPr/>
        <p:txBody>
          <a:bodyPr/>
          <a:lstStyle/>
          <a:p>
            <a:fld id="{9D3FF152-60F5-4862-82F9-1190556AA56F}" type="slidenum">
              <a:rPr lang="en-IN" smtClean="0"/>
              <a:t>3</a:t>
            </a:fld>
            <a:endParaRPr lang="en-IN"/>
          </a:p>
        </p:txBody>
      </p:sp>
      <p:sp>
        <p:nvSpPr>
          <p:cNvPr id="5" name="Rectangle 4"/>
          <p:cNvSpPr/>
          <p:nvPr/>
        </p:nvSpPr>
        <p:spPr>
          <a:xfrm>
            <a:off x="821267" y="1151468"/>
            <a:ext cx="7823200" cy="3170099"/>
          </a:xfrm>
          <a:prstGeom prst="rect">
            <a:avLst/>
          </a:prstGeom>
        </p:spPr>
        <p:txBody>
          <a:bodyPr wrap="square">
            <a:spAutoFit/>
          </a:bodyPr>
          <a:lstStyle/>
          <a:p>
            <a:pPr marL="457200" indent="-457200">
              <a:buFont typeface="Arial" pitchFamily="34" charset="0"/>
              <a:buChar char="•"/>
            </a:pPr>
            <a:r>
              <a:rPr lang="en-US" sz="4000" dirty="0">
                <a:latin typeface="Times New Roman" panose="02020603050405020304" pitchFamily="18" charset="0"/>
                <a:cs typeface="Times New Roman" panose="02020603050405020304" pitchFamily="18" charset="0"/>
              </a:rPr>
              <a:t>Being acknowledged will have a profoundly </a:t>
            </a:r>
            <a:r>
              <a:rPr lang="en-US" sz="4000" u="sng" dirty="0">
                <a:solidFill>
                  <a:srgbClr val="21C5FF"/>
                </a:solidFill>
                <a:latin typeface="Times New Roman" panose="02020603050405020304" pitchFamily="18" charset="0"/>
                <a:cs typeface="Times New Roman" panose="02020603050405020304" pitchFamily="18" charset="0"/>
              </a:rPr>
              <a:t>positive impact</a:t>
            </a:r>
            <a:r>
              <a:rPr lang="en-US" sz="4000" dirty="0">
                <a:solidFill>
                  <a:srgbClr val="21C5FF"/>
                </a:solidFill>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on YouTube content creators</a:t>
            </a:r>
            <a:r>
              <a:rPr lang="en-US" sz="4000" dirty="0" smtClean="0">
                <a:latin typeface="Times New Roman" panose="02020603050405020304" pitchFamily="18" charset="0"/>
                <a:cs typeface="Times New Roman" panose="02020603050405020304" pitchFamily="18" charset="0"/>
              </a:rPr>
              <a:t>.</a:t>
            </a:r>
            <a:endParaRPr lang="en-US" sz="4000" dirty="0">
              <a:latin typeface="Times New Roman" panose="02020603050405020304" pitchFamily="18" charset="0"/>
              <a:cs typeface="Times New Roman" panose="02020603050405020304" pitchFamily="18" charset="0"/>
            </a:endParaRPr>
          </a:p>
          <a:p>
            <a:pPr marL="457200" indent="-457200">
              <a:buFont typeface="Arial" pitchFamily="34" charset="0"/>
              <a:buChar char="•"/>
            </a:pPr>
            <a:r>
              <a:rPr lang="en-US" sz="4000" dirty="0">
                <a:latin typeface="Times New Roman" panose="02020603050405020304" pitchFamily="18" charset="0"/>
                <a:cs typeface="Times New Roman" panose="02020603050405020304" pitchFamily="18" charset="0"/>
              </a:rPr>
              <a:t>The automatic </a:t>
            </a:r>
            <a:r>
              <a:rPr lang="en-US" sz="4000" u="sng" dirty="0">
                <a:solidFill>
                  <a:srgbClr val="21C5FF"/>
                </a:solidFill>
                <a:latin typeface="Times New Roman" panose="02020603050405020304" pitchFamily="18" charset="0"/>
                <a:cs typeface="Times New Roman" panose="02020603050405020304" pitchFamily="18" charset="0"/>
              </a:rPr>
              <a:t>fact-checking</a:t>
            </a:r>
            <a:r>
              <a:rPr lang="en-US" sz="4000" dirty="0">
                <a:latin typeface="Times New Roman" panose="02020603050405020304" pitchFamily="18" charset="0"/>
                <a:cs typeface="Times New Roman" panose="02020603050405020304" pitchFamily="18" charset="0"/>
              </a:rPr>
              <a:t> procedures is the second reason.</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3226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xmlns="" id="{0FCACADF-1635-558B-04DA-FD992F91EEEC}"/>
              </a:ext>
            </a:extLst>
          </p:cNvPr>
          <p:cNvSpPr>
            <a:spLocks noGrp="1"/>
          </p:cNvSpPr>
          <p:nvPr>
            <p:ph type="dt" sz="half" idx="10"/>
          </p:nvPr>
        </p:nvSpPr>
        <p:spPr/>
        <p:txBody>
          <a:bodyPr/>
          <a:lstStyle/>
          <a:p>
            <a:r>
              <a:rPr lang="en-US" smtClean="0"/>
              <a:t>10-04-2023</a:t>
            </a:r>
            <a:endParaRPr lang="en-IN"/>
          </a:p>
        </p:txBody>
      </p:sp>
      <p:sp>
        <p:nvSpPr>
          <p:cNvPr id="6" name="Slide Number Placeholder 5">
            <a:extLst>
              <a:ext uri="{FF2B5EF4-FFF2-40B4-BE49-F238E27FC236}">
                <a16:creationId xmlns:a16="http://schemas.microsoft.com/office/drawing/2014/main" xmlns="" id="{1F558AD7-1919-A8D4-08D5-EFFEF53BCAAA}"/>
              </a:ext>
            </a:extLst>
          </p:cNvPr>
          <p:cNvSpPr>
            <a:spLocks noGrp="1"/>
          </p:cNvSpPr>
          <p:nvPr>
            <p:ph type="sldNum" sz="quarter" idx="12"/>
          </p:nvPr>
        </p:nvSpPr>
        <p:spPr/>
        <p:txBody>
          <a:bodyPr/>
          <a:lstStyle/>
          <a:p>
            <a:fld id="{9D3FF152-60F5-4862-82F9-1190556AA56F}" type="slidenum">
              <a:rPr lang="en-IN" smtClean="0"/>
              <a:t>4</a:t>
            </a:fld>
            <a:endParaRPr lang="en-IN"/>
          </a:p>
        </p:txBody>
      </p:sp>
      <p:graphicFrame>
        <p:nvGraphicFramePr>
          <p:cNvPr id="7" name="Content Placeholder 4"/>
          <p:cNvGraphicFramePr>
            <a:graphicFrameLocks noGrp="1"/>
          </p:cNvGraphicFramePr>
          <p:nvPr>
            <p:ph idx="1"/>
            <p:extLst>
              <p:ext uri="{D42A27DB-BD31-4B8C-83A1-F6EECF244321}">
                <p14:modId xmlns:p14="http://schemas.microsoft.com/office/powerpoint/2010/main" val="1941640543"/>
              </p:ext>
            </p:extLst>
          </p:nvPr>
        </p:nvGraphicFramePr>
        <p:xfrm>
          <a:off x="182832" y="829733"/>
          <a:ext cx="8791836" cy="6126480"/>
        </p:xfrm>
        <a:graphic>
          <a:graphicData uri="http://schemas.openxmlformats.org/drawingml/2006/table">
            <a:tbl>
              <a:tblPr firstRow="1" bandRow="1">
                <a:tableStyleId>{5940675A-B579-460E-94D1-54222C63F5DA}</a:tableStyleId>
              </a:tblPr>
              <a:tblGrid>
                <a:gridCol w="647118"/>
                <a:gridCol w="1710050"/>
                <a:gridCol w="831273"/>
                <a:gridCol w="2762402"/>
                <a:gridCol w="1070403"/>
                <a:gridCol w="1770590"/>
              </a:tblGrid>
              <a:tr h="463009">
                <a:tc>
                  <a:txBody>
                    <a:bodyPr/>
                    <a:lstStyle/>
                    <a:p>
                      <a:pPr algn="just"/>
                      <a:r>
                        <a:rPr lang="en-US" sz="1600" b="1" dirty="0" smtClean="0">
                          <a:latin typeface="Times New Roman" panose="02020603050405020304" pitchFamily="18" charset="0"/>
                          <a:cs typeface="Times New Roman" panose="02020603050405020304" pitchFamily="18" charset="0"/>
                        </a:rPr>
                        <a:t>YEAR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TITLE AND JOURNAL</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AUTHOR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DESCRIPTION</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ADVANTAGES</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DISADVANTAGES</a:t>
                      </a:r>
                      <a:endParaRPr lang="en-US" sz="1600" b="1" dirty="0">
                        <a:latin typeface="Times New Roman" panose="02020603050405020304" pitchFamily="18" charset="0"/>
                        <a:cs typeface="Times New Roman" panose="02020603050405020304" pitchFamily="18" charset="0"/>
                      </a:endParaRPr>
                    </a:p>
                  </a:txBody>
                  <a:tcPr/>
                </a:tc>
              </a:tr>
              <a:tr h="2012426">
                <a:tc>
                  <a:txBody>
                    <a:bodyPr/>
                    <a:lstStyle/>
                    <a:p>
                      <a:r>
                        <a:rPr lang="en-US" sz="1600" b="1" dirty="0" smtClean="0">
                          <a:latin typeface="Times New Roman" panose="02020603050405020304" pitchFamily="18" charset="0"/>
                          <a:cs typeface="Times New Roman" panose="02020603050405020304" pitchFamily="18" charset="0"/>
                        </a:rPr>
                        <a:t>2022</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dirty="0" smtClean="0">
                          <a:latin typeface="Times New Roman" panose="02020603050405020304" pitchFamily="18" charset="0"/>
                          <a:cs typeface="Times New Roman" panose="02020603050405020304" pitchFamily="18" charset="0"/>
                        </a:rPr>
                        <a:t>"A YouTube Spam Comments Detection Scheme Using Cascaded Ensemble Machine Learning Model," in IEEE Access</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dirty="0" smtClean="0">
                          <a:latin typeface="Times New Roman" panose="02020603050405020304" pitchFamily="18" charset="0"/>
                          <a:cs typeface="Times New Roman" panose="02020603050405020304" pitchFamily="18" charset="0"/>
                        </a:rPr>
                        <a:t>H. Oh</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dirty="0" smtClean="0">
                          <a:latin typeface="Times New Roman" panose="02020603050405020304" pitchFamily="18" charset="0"/>
                          <a:cs typeface="Times New Roman" panose="02020603050405020304" pitchFamily="18" charset="0"/>
                        </a:rPr>
                        <a:t>Algorithms</a:t>
                      </a:r>
                      <a:r>
                        <a:rPr lang="en-US" sz="1600" b="1" baseline="0" dirty="0" smtClean="0">
                          <a:latin typeface="Times New Roman" panose="02020603050405020304" pitchFamily="18" charset="0"/>
                          <a:cs typeface="Times New Roman" panose="02020603050405020304" pitchFamily="18" charset="0"/>
                        </a:rPr>
                        <a:t> like Decision tree, Logistic Regression, Naïve Bayes and SVM are used. Ensemble Soft voting ESM-S is performed.</a:t>
                      </a:r>
                    </a:p>
                    <a:p>
                      <a:r>
                        <a:rPr lang="en-US" sz="1600" b="1" dirty="0" smtClean="0">
                          <a:latin typeface="Times New Roman" panose="02020603050405020304" pitchFamily="18" charset="0"/>
                          <a:cs typeface="Times New Roman" panose="02020603050405020304" pitchFamily="18" charset="0"/>
                          <a:hlinkClick r:id="rId2"/>
                        </a:rPr>
                        <a:t>https://drive.google.com/drive/folders/13GtJ3x34fyqDoZm_fe3iIf5fYXb0zaSH?usp=sharing</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dirty="0" smtClean="0">
                          <a:latin typeface="Times New Roman" panose="02020603050405020304" pitchFamily="18" charset="0"/>
                          <a:cs typeface="Times New Roman" panose="02020603050405020304" pitchFamily="18" charset="0"/>
                        </a:rPr>
                        <a:t>Enhances the accuracy of the classification</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dirty="0" smtClean="0">
                          <a:latin typeface="Times New Roman" panose="02020603050405020304" pitchFamily="18" charset="0"/>
                          <a:cs typeface="Times New Roman" panose="02020603050405020304" pitchFamily="18" charset="0"/>
                        </a:rPr>
                        <a:t>Time consuming, </a:t>
                      </a:r>
                    </a:p>
                    <a:p>
                      <a:r>
                        <a:rPr lang="en-US" sz="1600" b="1" dirty="0" smtClean="0">
                          <a:latin typeface="Times New Roman" panose="02020603050405020304" pitchFamily="18" charset="0"/>
                          <a:cs typeface="Times New Roman" panose="02020603050405020304" pitchFamily="18" charset="0"/>
                        </a:rPr>
                        <a:t>TF-IDF technique is not used</a:t>
                      </a:r>
                    </a:p>
                    <a:p>
                      <a:endParaRPr lang="en-IN" sz="1600" b="1"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r>
              <a:tr h="204268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u="none" kern="1200" dirty="0" smtClean="0">
                          <a:solidFill>
                            <a:schemeClr val="tx1"/>
                          </a:solidFill>
                          <a:effectLst/>
                          <a:latin typeface="Times New Roman" panose="02020603050405020304" pitchFamily="18" charset="0"/>
                          <a:ea typeface="+mn-ea"/>
                          <a:cs typeface="Times New Roman" panose="02020603050405020304" pitchFamily="18" charset="0"/>
                        </a:rPr>
                        <a:t>2023</a:t>
                      </a:r>
                      <a:endParaRPr lang="en-US" sz="1600" b="1" u="none"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“Hybrid ensemble framework with self-attention mechanism for social spam detection on imbalanced data” in Expert Systems with Applications</a:t>
                      </a:r>
                      <a:endParaRPr lang="en-US" sz="1600" b="1"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err="1" smtClean="0">
                          <a:latin typeface="Times New Roman" panose="02020603050405020304" pitchFamily="18" charset="0"/>
                          <a:cs typeface="Times New Roman" panose="02020603050405020304" pitchFamily="18" charset="0"/>
                        </a:rPr>
                        <a:t>Sanjeev</a:t>
                      </a:r>
                      <a:r>
                        <a:rPr lang="en-US" sz="1600" b="1" dirty="0" smtClean="0">
                          <a:latin typeface="Times New Roman" panose="02020603050405020304" pitchFamily="18" charset="0"/>
                          <a:cs typeface="Times New Roman" panose="02020603050405020304" pitchFamily="18" charset="0"/>
                        </a:rPr>
                        <a:t> </a:t>
                      </a:r>
                      <a:r>
                        <a:rPr lang="en-US" sz="1600" b="1" dirty="0" err="1" smtClean="0">
                          <a:latin typeface="Times New Roman" panose="02020603050405020304" pitchFamily="18" charset="0"/>
                          <a:cs typeface="Times New Roman" panose="02020603050405020304" pitchFamily="18" charset="0"/>
                        </a:rPr>
                        <a:t>Rao</a:t>
                      </a:r>
                      <a:r>
                        <a:rPr lang="en-US" sz="1600" b="1" dirty="0" smtClean="0">
                          <a:latin typeface="Times New Roman" panose="02020603050405020304" pitchFamily="18" charset="0"/>
                          <a:cs typeface="Times New Roman" panose="02020603050405020304" pitchFamily="18" charset="0"/>
                        </a:rPr>
                        <a:t>, Anil Kumar </a:t>
                      </a:r>
                      <a:r>
                        <a:rPr lang="en-US" sz="1600" b="1" dirty="0" err="1" smtClean="0">
                          <a:latin typeface="Times New Roman" panose="02020603050405020304" pitchFamily="18" charset="0"/>
                          <a:cs typeface="Times New Roman" panose="02020603050405020304" pitchFamily="18" charset="0"/>
                        </a:rPr>
                        <a:t>Verma</a:t>
                      </a:r>
                      <a:r>
                        <a:rPr lang="en-US" sz="1600" b="1" dirty="0" smtClean="0">
                          <a:latin typeface="Times New Roman" panose="02020603050405020304" pitchFamily="18" charset="0"/>
                          <a:cs typeface="Times New Roman" panose="02020603050405020304" pitchFamily="18" charset="0"/>
                        </a:rPr>
                        <a:t>, </a:t>
                      </a:r>
                      <a:r>
                        <a:rPr lang="en-US" sz="1600" b="1" dirty="0" err="1" smtClean="0">
                          <a:latin typeface="Times New Roman" panose="02020603050405020304" pitchFamily="18" charset="0"/>
                          <a:cs typeface="Times New Roman" panose="02020603050405020304" pitchFamily="18" charset="0"/>
                        </a:rPr>
                        <a:t>Tarunpreet</a:t>
                      </a:r>
                      <a:r>
                        <a:rPr lang="en-US" sz="1600" b="1" dirty="0" smtClean="0">
                          <a:latin typeface="Times New Roman" panose="02020603050405020304" pitchFamily="18" charset="0"/>
                          <a:cs typeface="Times New Roman" panose="02020603050405020304" pitchFamily="18" charset="0"/>
                        </a:rPr>
                        <a:t> Bhatia </a:t>
                      </a:r>
                    </a:p>
                    <a:p>
                      <a:endParaRPr lang="en-US" sz="1600" b="1"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latin typeface="Times New Roman" panose="02020603050405020304" pitchFamily="18" charset="0"/>
                          <a:cs typeface="Times New Roman" panose="02020603050405020304" pitchFamily="18" charset="0"/>
                        </a:rPr>
                        <a:t>The datasets are balanced using </a:t>
                      </a:r>
                      <a:r>
                        <a:rPr lang="en-US" sz="1600" b="1" dirty="0" err="1" smtClean="0">
                          <a:latin typeface="Times New Roman" panose="02020603050405020304" pitchFamily="18" charset="0"/>
                          <a:cs typeface="Times New Roman" panose="02020603050405020304" pitchFamily="18" charset="0"/>
                        </a:rPr>
                        <a:t>NearMiss</a:t>
                      </a:r>
                      <a:r>
                        <a:rPr lang="en-US" sz="1600" b="1" dirty="0" smtClean="0">
                          <a:latin typeface="Times New Roman" panose="02020603050405020304" pitchFamily="18" charset="0"/>
                          <a:cs typeface="Times New Roman" panose="02020603050405020304" pitchFamily="18" charset="0"/>
                        </a:rPr>
                        <a:t> and </a:t>
                      </a:r>
                      <a:r>
                        <a:rPr lang="en-US" sz="1600" b="1" dirty="0" err="1" smtClean="0">
                          <a:latin typeface="Times New Roman" panose="02020603050405020304" pitchFamily="18" charset="0"/>
                          <a:cs typeface="Times New Roman" panose="02020603050405020304" pitchFamily="18" charset="0"/>
                        </a:rPr>
                        <a:t>SmoteTomek</a:t>
                      </a:r>
                      <a:r>
                        <a:rPr lang="en-US" sz="1600" b="1" dirty="0" smtClean="0">
                          <a:latin typeface="Times New Roman" panose="02020603050405020304" pitchFamily="18" charset="0"/>
                          <a:cs typeface="Times New Roman" panose="02020603050405020304" pitchFamily="18" charset="0"/>
                        </a:rPr>
                        <a:t> techniques to feed several machine-learning models</a:t>
                      </a: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latin typeface="Times New Roman" panose="02020603050405020304" pitchFamily="18" charset="0"/>
                          <a:cs typeface="Times New Roman" panose="02020603050405020304" pitchFamily="18" charset="0"/>
                        </a:rPr>
                        <a:t>The</a:t>
                      </a:r>
                      <a:r>
                        <a:rPr lang="en-US" sz="1600" b="1" baseline="0" dirty="0" smtClean="0">
                          <a:latin typeface="Times New Roman" panose="02020603050405020304" pitchFamily="18" charset="0"/>
                          <a:cs typeface="Times New Roman" panose="02020603050405020304" pitchFamily="18" charset="0"/>
                        </a:rPr>
                        <a:t> </a:t>
                      </a:r>
                      <a:r>
                        <a:rPr lang="en-US" sz="1600" b="1" dirty="0" smtClean="0">
                          <a:latin typeface="Times New Roman" panose="02020603050405020304" pitchFamily="18" charset="0"/>
                          <a:cs typeface="Times New Roman" panose="02020603050405020304" pitchFamily="18" charset="0"/>
                        </a:rPr>
                        <a:t>ensemble models are evaluated on imbalanced and balanced datasets. </a:t>
                      </a: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latin typeface="Times New Roman" panose="02020603050405020304" pitchFamily="18" charset="0"/>
                          <a:cs typeface="Times New Roman" panose="02020603050405020304" pitchFamily="18" charset="0"/>
                        </a:rPr>
                        <a:t>OSN spam is a critical problem that needs to be addressed.</a:t>
                      </a:r>
                    </a:p>
                    <a:p>
                      <a:endParaRPr lang="en-US" sz="1600" b="1"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33433249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xmlns="" id="{0FCACADF-1635-558B-04DA-FD992F91EEEC}"/>
              </a:ext>
            </a:extLst>
          </p:cNvPr>
          <p:cNvSpPr>
            <a:spLocks noGrp="1"/>
          </p:cNvSpPr>
          <p:nvPr>
            <p:ph type="dt" sz="half" idx="10"/>
          </p:nvPr>
        </p:nvSpPr>
        <p:spPr/>
        <p:txBody>
          <a:bodyPr/>
          <a:lstStyle/>
          <a:p>
            <a:r>
              <a:rPr lang="en-US" smtClean="0"/>
              <a:t>10-04-2023</a:t>
            </a:r>
            <a:endParaRPr lang="en-IN"/>
          </a:p>
        </p:txBody>
      </p:sp>
      <p:sp>
        <p:nvSpPr>
          <p:cNvPr id="6" name="Slide Number Placeholder 5">
            <a:extLst>
              <a:ext uri="{FF2B5EF4-FFF2-40B4-BE49-F238E27FC236}">
                <a16:creationId xmlns:a16="http://schemas.microsoft.com/office/drawing/2014/main" xmlns="" id="{1F558AD7-1919-A8D4-08D5-EFFEF53BCAAA}"/>
              </a:ext>
            </a:extLst>
          </p:cNvPr>
          <p:cNvSpPr>
            <a:spLocks noGrp="1"/>
          </p:cNvSpPr>
          <p:nvPr>
            <p:ph type="sldNum" sz="quarter" idx="12"/>
          </p:nvPr>
        </p:nvSpPr>
        <p:spPr/>
        <p:txBody>
          <a:bodyPr/>
          <a:lstStyle/>
          <a:p>
            <a:fld id="{9D3FF152-60F5-4862-82F9-1190556AA56F}" type="slidenum">
              <a:rPr lang="en-IN" smtClean="0"/>
              <a:t>5</a:t>
            </a:fld>
            <a:endParaRPr lang="en-IN"/>
          </a:p>
        </p:txBody>
      </p:sp>
      <p:graphicFrame>
        <p:nvGraphicFramePr>
          <p:cNvPr id="7" name="Content Placeholder 4"/>
          <p:cNvGraphicFramePr>
            <a:graphicFrameLocks/>
          </p:cNvGraphicFramePr>
          <p:nvPr>
            <p:extLst>
              <p:ext uri="{D42A27DB-BD31-4B8C-83A1-F6EECF244321}">
                <p14:modId xmlns:p14="http://schemas.microsoft.com/office/powerpoint/2010/main" val="3172507301"/>
              </p:ext>
            </p:extLst>
          </p:nvPr>
        </p:nvGraphicFramePr>
        <p:xfrm>
          <a:off x="101600" y="743375"/>
          <a:ext cx="8915400" cy="6426200"/>
        </p:xfrm>
        <a:graphic>
          <a:graphicData uri="http://schemas.openxmlformats.org/drawingml/2006/table">
            <a:tbl>
              <a:tblPr firstRow="1" bandRow="1">
                <a:tableStyleId>{5940675A-B579-460E-94D1-54222C63F5DA}</a:tableStyleId>
              </a:tblPr>
              <a:tblGrid>
                <a:gridCol w="637597"/>
                <a:gridCol w="1673803"/>
                <a:gridCol w="939800"/>
                <a:gridCol w="2034597"/>
                <a:gridCol w="1369003"/>
                <a:gridCol w="2260600"/>
              </a:tblGrid>
              <a:tr h="635000">
                <a:tc>
                  <a:txBody>
                    <a:bodyPr/>
                    <a:lstStyle/>
                    <a:p>
                      <a:pPr algn="just"/>
                      <a:r>
                        <a:rPr lang="en-US" sz="1600" b="1" dirty="0" smtClean="0">
                          <a:latin typeface="Times New Roman" panose="02020603050405020304" pitchFamily="18" charset="0"/>
                          <a:cs typeface="Times New Roman" panose="02020603050405020304" pitchFamily="18" charset="0"/>
                        </a:rPr>
                        <a:t>YEAR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TITLE AND JOURNAL</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AUTHOR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DESCRIPTION</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ADVANTAGES</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DISADVANTAGES</a:t>
                      </a:r>
                      <a:endParaRPr lang="en-US" sz="1600" b="1" dirty="0">
                        <a:latin typeface="Times New Roman" panose="02020603050405020304" pitchFamily="18" charset="0"/>
                        <a:cs typeface="Times New Roman" panose="02020603050405020304" pitchFamily="18" charset="0"/>
                      </a:endParaRPr>
                    </a:p>
                  </a:txBody>
                  <a:tcPr/>
                </a:tc>
              </a:tr>
              <a:tr h="2245359">
                <a:tc>
                  <a:txBody>
                    <a:bodyPr/>
                    <a:lstStyle/>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2023</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A review of spam email detection: analysis of spammer strategies and the dataset shift problem. </a:t>
                      </a:r>
                      <a:r>
                        <a:rPr lang="en-US" sz="1600" b="1" i="1" kern="1200" dirty="0" smtClean="0">
                          <a:solidFill>
                            <a:schemeClr val="tx1"/>
                          </a:solidFill>
                          <a:effectLst/>
                          <a:latin typeface="Times New Roman" panose="02020603050405020304" pitchFamily="18" charset="0"/>
                          <a:ea typeface="+mn-ea"/>
                          <a:cs typeface="Times New Roman" panose="02020603050405020304" pitchFamily="18" charset="0"/>
                        </a:rPr>
                        <a:t>Artificial</a:t>
                      </a:r>
                      <a:r>
                        <a:rPr lang="en-US" sz="1600" b="1" i="1" kern="1200" baseline="0" dirty="0" smtClean="0">
                          <a:solidFill>
                            <a:schemeClr val="tx1"/>
                          </a:solidFill>
                          <a:effectLst/>
                          <a:latin typeface="Times New Roman" panose="02020603050405020304" pitchFamily="18" charset="0"/>
                          <a:ea typeface="+mn-ea"/>
                          <a:cs typeface="Times New Roman" panose="02020603050405020304" pitchFamily="18" charset="0"/>
                        </a:rPr>
                        <a:t> </a:t>
                      </a:r>
                      <a:r>
                        <a:rPr lang="en-US" sz="1600" b="1" i="1" kern="1200" dirty="0" smtClean="0">
                          <a:solidFill>
                            <a:schemeClr val="tx1"/>
                          </a:solidFill>
                          <a:effectLst/>
                          <a:latin typeface="Times New Roman" panose="02020603050405020304" pitchFamily="18" charset="0"/>
                          <a:ea typeface="+mn-ea"/>
                          <a:cs typeface="Times New Roman" panose="02020603050405020304" pitchFamily="18" charset="0"/>
                        </a:rPr>
                        <a:t>Intelligence</a:t>
                      </a:r>
                      <a:r>
                        <a:rPr lang="en-US" sz="1600" b="1" i="1" kern="1200" baseline="0" dirty="0" smtClean="0">
                          <a:solidFill>
                            <a:schemeClr val="tx1"/>
                          </a:solidFill>
                          <a:effectLst/>
                          <a:latin typeface="Times New Roman" panose="02020603050405020304" pitchFamily="18" charset="0"/>
                          <a:ea typeface="+mn-ea"/>
                          <a:cs typeface="Times New Roman" panose="02020603050405020304" pitchFamily="18" charset="0"/>
                        </a:rPr>
                        <a:t> </a:t>
                      </a:r>
                      <a:r>
                        <a:rPr lang="en-US" sz="1600" b="1" i="1" kern="1200" dirty="0" smtClean="0">
                          <a:solidFill>
                            <a:schemeClr val="tx1"/>
                          </a:solidFill>
                          <a:effectLst/>
                          <a:latin typeface="Times New Roman" panose="02020603050405020304" pitchFamily="18" charset="0"/>
                          <a:ea typeface="+mn-ea"/>
                          <a:cs typeface="Times New Roman" panose="02020603050405020304" pitchFamily="18" charset="0"/>
                        </a:rPr>
                        <a:t>Rev</a:t>
                      </a: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 56</a:t>
                      </a:r>
                      <a:endParaRPr lang="en-US" sz="1600" b="1" i="0" dirty="0">
                        <a:latin typeface="Times New Roman" panose="02020603050405020304" pitchFamily="18" charset="0"/>
                        <a:cs typeface="Times New Roman" panose="02020603050405020304" pitchFamily="18" charset="0"/>
                      </a:endParaRPr>
                    </a:p>
                  </a:txBody>
                  <a:tcPr/>
                </a:tc>
                <a:tc>
                  <a:txBody>
                    <a:bodyPr/>
                    <a:lstStyle/>
                    <a:p>
                      <a:r>
                        <a:rPr lang="es-ES" sz="1600" b="1" i="0" kern="1200" dirty="0" err="1" smtClean="0">
                          <a:solidFill>
                            <a:schemeClr val="tx1"/>
                          </a:solidFill>
                          <a:effectLst/>
                          <a:latin typeface="Times New Roman" panose="02020603050405020304" pitchFamily="18" charset="0"/>
                          <a:ea typeface="+mn-ea"/>
                          <a:cs typeface="Times New Roman" panose="02020603050405020304" pitchFamily="18" charset="0"/>
                        </a:rPr>
                        <a:t>Jáñez-Martino</a:t>
                      </a:r>
                      <a:r>
                        <a:rPr lang="es-ES" sz="1600" b="1" i="0" kern="1200" dirty="0" smtClean="0">
                          <a:solidFill>
                            <a:schemeClr val="tx1"/>
                          </a:solidFill>
                          <a:effectLst/>
                          <a:latin typeface="Times New Roman" panose="02020603050405020304" pitchFamily="18" charset="0"/>
                          <a:ea typeface="+mn-ea"/>
                          <a:cs typeface="Times New Roman" panose="02020603050405020304" pitchFamily="18" charset="0"/>
                        </a:rPr>
                        <a:t>, F., </a:t>
                      </a:r>
                      <a:r>
                        <a:rPr lang="es-ES" sz="1600" b="1" i="0" kern="1200" dirty="0" err="1" smtClean="0">
                          <a:solidFill>
                            <a:schemeClr val="tx1"/>
                          </a:solidFill>
                          <a:effectLst/>
                          <a:latin typeface="Times New Roman" panose="02020603050405020304" pitchFamily="18" charset="0"/>
                          <a:ea typeface="+mn-ea"/>
                          <a:cs typeface="Times New Roman" panose="02020603050405020304" pitchFamily="18" charset="0"/>
                        </a:rPr>
                        <a:t>Alaiz</a:t>
                      </a:r>
                      <a:r>
                        <a:rPr lang="es-ES" sz="1600" b="1" i="0" kern="1200" dirty="0" smtClean="0">
                          <a:solidFill>
                            <a:schemeClr val="tx1"/>
                          </a:solidFill>
                          <a:effectLst/>
                          <a:latin typeface="Times New Roman" panose="02020603050405020304" pitchFamily="18" charset="0"/>
                          <a:ea typeface="+mn-ea"/>
                          <a:cs typeface="Times New Roman" panose="02020603050405020304" pitchFamily="18" charset="0"/>
                        </a:rPr>
                        <a:t>-Rodríguez, R., González-Castro, V</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Spam email filtering has been tackled using different machine learning approaches including NB, SVM, Random Forest (RF) or Neural Networks (NN), among others</a:t>
                      </a:r>
                      <a:endParaRPr lang="en-US" sz="1600" b="1" dirty="0">
                        <a:latin typeface="Times New Roman" panose="02020603050405020304" pitchFamily="18" charset="0"/>
                        <a:cs typeface="Times New Roman" panose="02020603050405020304" pitchFamily="18" charset="0"/>
                      </a:endParaRPr>
                    </a:p>
                  </a:txBody>
                  <a:tcPr/>
                </a:tc>
                <a:tc>
                  <a:txBody>
                    <a:bodyPr/>
                    <a:lstStyle/>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The accuracy remains above </a:t>
                      </a:r>
                      <a:r>
                        <a:rPr lang="en-US" sz="1600" b="1" i="0" u="none" strike="noStrike" kern="1200" dirty="0" smtClean="0">
                          <a:solidFill>
                            <a:schemeClr val="tx1"/>
                          </a:solidFill>
                          <a:effectLst/>
                          <a:latin typeface="Times New Roman" panose="02020603050405020304" pitchFamily="18" charset="0"/>
                          <a:ea typeface="+mn-ea"/>
                          <a:cs typeface="Times New Roman" panose="02020603050405020304" pitchFamily="18" charset="0"/>
                        </a:rPr>
                        <a:t>83.50%83.50%</a:t>
                      </a: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 in all cases</a:t>
                      </a:r>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Effective strategies able to tackle the dataset shift and adversarial manipulation problems are necessary in order to handle security attacks and detect spammer corruption in data</a:t>
                      </a:r>
                      <a:endParaRPr lang="en-US" sz="1600" b="1" dirty="0">
                        <a:latin typeface="Times New Roman" panose="02020603050405020304" pitchFamily="18" charset="0"/>
                        <a:cs typeface="Times New Roman" panose="02020603050405020304" pitchFamily="18" charset="0"/>
                      </a:endParaRPr>
                    </a:p>
                  </a:txBody>
                  <a:tcPr/>
                </a:tc>
              </a:tr>
              <a:tr h="226737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u="none" kern="1200" dirty="0" smtClean="0">
                          <a:solidFill>
                            <a:schemeClr val="tx1"/>
                          </a:solidFill>
                          <a:effectLst/>
                          <a:latin typeface="Times New Roman" panose="02020603050405020304" pitchFamily="18" charset="0"/>
                          <a:ea typeface="+mn-ea"/>
                          <a:cs typeface="Times New Roman" panose="02020603050405020304" pitchFamily="18" charset="0"/>
                        </a:rPr>
                        <a:t>2022</a:t>
                      </a:r>
                      <a:endParaRPr lang="en-US" sz="1600" b="1" u="none"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YOUTUBE SPAM COMMENTS </a:t>
                      </a:r>
                      <a:r>
                        <a:rPr lang="en-US" sz="1600" b="1" kern="1200" dirty="0" err="1" smtClean="0">
                          <a:solidFill>
                            <a:schemeClr val="tx1"/>
                          </a:solidFill>
                          <a:effectLst/>
                          <a:latin typeface="Times New Roman" panose="02020603050405020304" pitchFamily="18" charset="0"/>
                          <a:ea typeface="+mn-ea"/>
                          <a:cs typeface="Times New Roman" panose="02020603050405020304" pitchFamily="18" charset="0"/>
                        </a:rPr>
                        <a:t>DETECTION",at</a:t>
                      </a: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 Journal of Engineering Sciences</a:t>
                      </a:r>
                      <a:endParaRPr lang="en-US" sz="1600" b="1" dirty="0" smtClean="0">
                        <a:latin typeface="Times New Roman" panose="02020603050405020304" pitchFamily="18" charset="0"/>
                        <a:cs typeface="Times New Roman" panose="02020603050405020304" pitchFamily="18" charset="0"/>
                      </a:endParaRPr>
                    </a:p>
                    <a:p>
                      <a:endParaRPr lang="en-US" sz="1600" b="1" i="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kern="1200" dirty="0" err="1" smtClean="0">
                          <a:solidFill>
                            <a:schemeClr val="tx1"/>
                          </a:solidFill>
                          <a:effectLst/>
                          <a:latin typeface="Times New Roman" panose="02020603050405020304" pitchFamily="18" charset="0"/>
                          <a:ea typeface="+mn-ea"/>
                          <a:cs typeface="Times New Roman" panose="02020603050405020304" pitchFamily="18" charset="0"/>
                        </a:rPr>
                        <a:t>Gubbala</a:t>
                      </a: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 </a:t>
                      </a:r>
                      <a:r>
                        <a:rPr lang="en-US" sz="1600" b="1" kern="1200" dirty="0" err="1" smtClean="0">
                          <a:solidFill>
                            <a:schemeClr val="tx1"/>
                          </a:solidFill>
                          <a:effectLst/>
                          <a:latin typeface="Times New Roman" panose="02020603050405020304" pitchFamily="18" charset="0"/>
                          <a:ea typeface="+mn-ea"/>
                          <a:cs typeface="Times New Roman" panose="02020603050405020304" pitchFamily="18" charset="0"/>
                        </a:rPr>
                        <a:t>Pranathi</a:t>
                      </a: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 , </a:t>
                      </a:r>
                      <a:r>
                        <a:rPr lang="en-US" sz="1600" b="1" kern="1200" dirty="0" err="1" smtClean="0">
                          <a:solidFill>
                            <a:schemeClr val="tx1"/>
                          </a:solidFill>
                          <a:effectLst/>
                          <a:latin typeface="Times New Roman" panose="02020603050405020304" pitchFamily="18" charset="0"/>
                          <a:ea typeface="+mn-ea"/>
                          <a:cs typeface="Times New Roman" panose="02020603050405020304" pitchFamily="18" charset="0"/>
                        </a:rPr>
                        <a:t>Sri.S.K.Alisha</a:t>
                      </a: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 </a:t>
                      </a:r>
                      <a:r>
                        <a:rPr lang="en-US" sz="1600" b="1" kern="1200" dirty="0" err="1" smtClean="0">
                          <a:solidFill>
                            <a:schemeClr val="tx1"/>
                          </a:solidFill>
                          <a:effectLst/>
                          <a:latin typeface="Times New Roman" panose="02020603050405020304" pitchFamily="18" charset="0"/>
                          <a:ea typeface="+mn-ea"/>
                          <a:cs typeface="Times New Roman" panose="02020603050405020304" pitchFamily="18" charset="0"/>
                        </a:rPr>
                        <a:t>Sri.V.Bhaskara</a:t>
                      </a: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 Murthy</a:t>
                      </a:r>
                      <a:endParaRPr lang="en-US" sz="1600" b="1"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dirty="0" smtClean="0">
                          <a:latin typeface="Times New Roman" panose="02020603050405020304" pitchFamily="18" charset="0"/>
                          <a:cs typeface="Times New Roman" panose="02020603050405020304" pitchFamily="18" charset="0"/>
                        </a:rPr>
                        <a:t>The survey for the spam comments detection methodology has been carried out using four Artificial Intelligence estimations – Logistic Regression, Ada Boost, Decision Tree and Random Forest. </a:t>
                      </a: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kern="1200" dirty="0" smtClean="0">
                          <a:solidFill>
                            <a:schemeClr val="tx1"/>
                          </a:solidFill>
                          <a:effectLst/>
                          <a:latin typeface="Times New Roman" panose="02020603050405020304" pitchFamily="18" charset="0"/>
                          <a:ea typeface="+mn-ea"/>
                          <a:cs typeface="Times New Roman" panose="02020603050405020304" pitchFamily="18" charset="0"/>
                        </a:rPr>
                        <a:t>With the use of Neural Network, achieve an exactness of 91.65% and beat the present course of action by around 18%. </a:t>
                      </a:r>
                    </a:p>
                    <a:p>
                      <a:endParaRPr lang="en-US" sz="1600" b="1" dirty="0" smtClean="0">
                        <a:latin typeface="Times New Roman" panose="02020603050405020304" pitchFamily="18" charset="0"/>
                        <a:cs typeface="Times New Roman" panose="02020603050405020304" pitchFamily="18" charset="0"/>
                      </a:endParaRPr>
                    </a:p>
                    <a:p>
                      <a:endParaRPr lang="en-US" sz="1600" b="1"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600" b="1" dirty="0" smtClean="0">
                          <a:latin typeface="Times New Roman" panose="02020603050405020304" pitchFamily="18" charset="0"/>
                          <a:cs typeface="Times New Roman" panose="02020603050405020304" pitchFamily="18" charset="0"/>
                        </a:rPr>
                        <a:t>D</a:t>
                      </a:r>
                      <a:r>
                        <a:rPr lang="en-US" sz="1600" b="1" dirty="0" err="1" smtClean="0">
                          <a:latin typeface="Times New Roman" panose="02020603050405020304" pitchFamily="18" charset="0"/>
                          <a:cs typeface="Times New Roman" panose="02020603050405020304" pitchFamily="18" charset="0"/>
                        </a:rPr>
                        <a:t>ue</a:t>
                      </a:r>
                      <a:r>
                        <a:rPr lang="en-US" sz="1600" b="1" dirty="0" smtClean="0">
                          <a:latin typeface="Times New Roman" panose="02020603050405020304" pitchFamily="18" charset="0"/>
                          <a:cs typeface="Times New Roman" panose="02020603050405020304" pitchFamily="18" charset="0"/>
                        </a:rPr>
                        <a:t> to over fitting in the data it is not accurate compared with other algorithms.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600" b="1"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32950570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Literature Survey</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xmlns="" id="{0FCACADF-1635-558B-04DA-FD992F91EEEC}"/>
              </a:ext>
            </a:extLst>
          </p:cNvPr>
          <p:cNvSpPr>
            <a:spLocks noGrp="1"/>
          </p:cNvSpPr>
          <p:nvPr>
            <p:ph type="dt" sz="half" idx="10"/>
          </p:nvPr>
        </p:nvSpPr>
        <p:spPr/>
        <p:txBody>
          <a:bodyPr/>
          <a:lstStyle/>
          <a:p>
            <a:r>
              <a:rPr lang="en-US" smtClean="0"/>
              <a:t>10-04-2023</a:t>
            </a:r>
            <a:endParaRPr lang="en-IN"/>
          </a:p>
        </p:txBody>
      </p:sp>
      <p:sp>
        <p:nvSpPr>
          <p:cNvPr id="6" name="Slide Number Placeholder 5">
            <a:extLst>
              <a:ext uri="{FF2B5EF4-FFF2-40B4-BE49-F238E27FC236}">
                <a16:creationId xmlns:a16="http://schemas.microsoft.com/office/drawing/2014/main" xmlns="" id="{1F558AD7-1919-A8D4-08D5-EFFEF53BCAAA}"/>
              </a:ext>
            </a:extLst>
          </p:cNvPr>
          <p:cNvSpPr>
            <a:spLocks noGrp="1"/>
          </p:cNvSpPr>
          <p:nvPr>
            <p:ph type="sldNum" sz="quarter" idx="12"/>
          </p:nvPr>
        </p:nvSpPr>
        <p:spPr/>
        <p:txBody>
          <a:bodyPr/>
          <a:lstStyle/>
          <a:p>
            <a:fld id="{9D3FF152-60F5-4862-82F9-1190556AA56F}" type="slidenum">
              <a:rPr lang="en-IN" smtClean="0"/>
              <a:t>6</a:t>
            </a:fld>
            <a:endParaRPr lang="en-IN"/>
          </a:p>
        </p:txBody>
      </p:sp>
      <p:graphicFrame>
        <p:nvGraphicFramePr>
          <p:cNvPr id="8" name="Content Placeholder 4"/>
          <p:cNvGraphicFramePr>
            <a:graphicFrameLocks/>
          </p:cNvGraphicFramePr>
          <p:nvPr>
            <p:extLst>
              <p:ext uri="{D42A27DB-BD31-4B8C-83A1-F6EECF244321}">
                <p14:modId xmlns:p14="http://schemas.microsoft.com/office/powerpoint/2010/main" val="3355979321"/>
              </p:ext>
            </p:extLst>
          </p:nvPr>
        </p:nvGraphicFramePr>
        <p:xfrm>
          <a:off x="101600" y="743375"/>
          <a:ext cx="8915400" cy="3840480"/>
        </p:xfrm>
        <a:graphic>
          <a:graphicData uri="http://schemas.openxmlformats.org/drawingml/2006/table">
            <a:tbl>
              <a:tblPr firstRow="1" bandRow="1">
                <a:tableStyleId>{5940675A-B579-460E-94D1-54222C63F5DA}</a:tableStyleId>
              </a:tblPr>
              <a:tblGrid>
                <a:gridCol w="637597"/>
                <a:gridCol w="1118786"/>
                <a:gridCol w="1284051"/>
                <a:gridCol w="2538919"/>
                <a:gridCol w="1546698"/>
                <a:gridCol w="1789349"/>
              </a:tblGrid>
              <a:tr h="528499">
                <a:tc>
                  <a:txBody>
                    <a:bodyPr/>
                    <a:lstStyle/>
                    <a:p>
                      <a:pPr algn="just"/>
                      <a:r>
                        <a:rPr lang="en-US" sz="1600" b="1" dirty="0" smtClean="0">
                          <a:latin typeface="Times New Roman" panose="02020603050405020304" pitchFamily="18" charset="0"/>
                          <a:cs typeface="Times New Roman" panose="02020603050405020304" pitchFamily="18" charset="0"/>
                        </a:rPr>
                        <a:t>YEAR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TITLE AND JOURNAL</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AUTHOR</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DESCRIPTION</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ADVANTAGES</a:t>
                      </a:r>
                      <a:endParaRPr lang="en-US" sz="1600" b="1" dirty="0">
                        <a:latin typeface="Times New Roman" panose="02020603050405020304" pitchFamily="18" charset="0"/>
                        <a:cs typeface="Times New Roman" panose="02020603050405020304" pitchFamily="18" charset="0"/>
                      </a:endParaRPr>
                    </a:p>
                  </a:txBody>
                  <a:tcPr/>
                </a:tc>
                <a:tc>
                  <a:txBody>
                    <a:bodyPr/>
                    <a:lstStyle/>
                    <a:p>
                      <a:pPr algn="just"/>
                      <a:r>
                        <a:rPr lang="en-US" sz="1600" b="1" dirty="0" smtClean="0">
                          <a:latin typeface="Times New Roman" panose="02020603050405020304" pitchFamily="18" charset="0"/>
                          <a:cs typeface="Times New Roman" panose="02020603050405020304" pitchFamily="18" charset="0"/>
                        </a:rPr>
                        <a:t>DISADVANTAGES</a:t>
                      </a:r>
                      <a:endParaRPr lang="en-US" sz="1600" b="1" dirty="0">
                        <a:latin typeface="Times New Roman" panose="02020603050405020304" pitchFamily="18" charset="0"/>
                        <a:cs typeface="Times New Roman" panose="02020603050405020304" pitchFamily="18" charset="0"/>
                      </a:endParaRPr>
                    </a:p>
                  </a:txBody>
                  <a:tcPr/>
                </a:tc>
              </a:tr>
              <a:tr h="2742370">
                <a:tc>
                  <a:txBody>
                    <a:bodyPr/>
                    <a:lstStyle/>
                    <a:p>
                      <a:pPr lvl="0"/>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2022</a:t>
                      </a:r>
                    </a:p>
                    <a:p>
                      <a:endParaRPr lang="en-US" sz="1600" b="1" i="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A Hybrid Spam Detection Framework For Social Networks </a:t>
                      </a:r>
                      <a:endParaRPr lang="en-US" sz="1600" b="1" i="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i="0" kern="1200" dirty="0" err="1" smtClean="0">
                          <a:solidFill>
                            <a:schemeClr val="tx1"/>
                          </a:solidFill>
                          <a:effectLst/>
                          <a:latin typeface="Times New Roman" panose="02020603050405020304" pitchFamily="18" charset="0"/>
                          <a:ea typeface="+mn-ea"/>
                          <a:cs typeface="Times New Roman" panose="02020603050405020304" pitchFamily="18" charset="0"/>
                        </a:rPr>
                        <a:t>Oğuzhan</a:t>
                      </a: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 ÇITLAK, Murat DÖRTERLER, İbrahim </a:t>
                      </a:r>
                      <a:r>
                        <a:rPr lang="en-US" sz="1600" b="1" i="0" kern="1200" dirty="0" err="1" smtClean="0">
                          <a:solidFill>
                            <a:schemeClr val="tx1"/>
                          </a:solidFill>
                          <a:effectLst/>
                          <a:latin typeface="Times New Roman" panose="02020603050405020304" pitchFamily="18" charset="0"/>
                          <a:ea typeface="+mn-ea"/>
                          <a:cs typeface="Times New Roman" panose="02020603050405020304" pitchFamily="18" charset="0"/>
                        </a:rPr>
                        <a:t>Alper</a:t>
                      </a:r>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 DOĞRU </a:t>
                      </a:r>
                      <a:endParaRPr lang="en-US" sz="1600" b="1" i="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i="0" dirty="0" smtClean="0">
                          <a:latin typeface="Times New Roman" panose="02020603050405020304" pitchFamily="18" charset="0"/>
                          <a:cs typeface="Times New Roman" panose="02020603050405020304" pitchFamily="18" charset="0"/>
                        </a:rPr>
                        <a:t>It is aimed to detect spam accounts on social network and the spam detection policy of these networks is intended to support. Keywords are Social networks, spam detection, short link analysis, machine learning, text analysis. </a:t>
                      </a:r>
                    </a:p>
                    <a:p>
                      <a:endParaRPr lang="en-US" sz="1600" b="1" i="0" dirty="0">
                        <a:latin typeface="Times New Roman" panose="02020603050405020304" pitchFamily="18" charset="0"/>
                        <a:cs typeface="Times New Roman" panose="02020603050405020304" pitchFamily="18" charset="0"/>
                      </a:endParaRPr>
                    </a:p>
                  </a:txBody>
                  <a:tcPr/>
                </a:tc>
                <a:tc>
                  <a:txBody>
                    <a:bodyPr/>
                    <a:lstStyle/>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The success </a:t>
                      </a:r>
                    </a:p>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of a spam account detection model based on the social </a:t>
                      </a:r>
                    </a:p>
                    <a:p>
                      <a:r>
                        <a:rPr lang="en-US" sz="1600" b="1" i="0" kern="1200" dirty="0" smtClean="0">
                          <a:solidFill>
                            <a:schemeClr val="tx1"/>
                          </a:solidFill>
                          <a:effectLst/>
                          <a:latin typeface="Times New Roman" panose="02020603050405020304" pitchFamily="18" charset="0"/>
                          <a:ea typeface="+mn-ea"/>
                          <a:cs typeface="Times New Roman" panose="02020603050405020304" pitchFamily="18" charset="0"/>
                        </a:rPr>
                        <a:t>networks that developed is 95.69%.</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1" i="0" dirty="0" smtClean="0">
                          <a:latin typeface="Times New Roman" panose="02020603050405020304" pitchFamily="18" charset="0"/>
                          <a:cs typeface="Times New Roman" panose="02020603050405020304" pitchFamily="18" charset="0"/>
                        </a:rPr>
                        <a:t>When </a:t>
                      </a:r>
                      <a:r>
                        <a:rPr lang="en-US" sz="1600" b="1" i="0" dirty="0" err="1" smtClean="0">
                          <a:latin typeface="Times New Roman" panose="02020603050405020304" pitchFamily="18" charset="0"/>
                          <a:cs typeface="Times New Roman" panose="02020603050405020304" pitchFamily="18" charset="0"/>
                        </a:rPr>
                        <a:t>analysing</a:t>
                      </a:r>
                      <a:r>
                        <a:rPr lang="en-US" sz="1600" b="1" i="0" dirty="0" smtClean="0">
                          <a:latin typeface="Times New Roman" panose="02020603050405020304" pitchFamily="18" charset="0"/>
                          <a:cs typeface="Times New Roman" panose="02020603050405020304" pitchFamily="18" charset="0"/>
                        </a:rPr>
                        <a:t> a large dataset, it may take a little more time due to these limitations.</a:t>
                      </a:r>
                    </a:p>
                  </a:txBody>
                  <a:tcPr/>
                </a:tc>
              </a:tr>
            </a:tbl>
          </a:graphicData>
        </a:graphic>
      </p:graphicFrame>
    </p:spTree>
    <p:extLst>
      <p:ext uri="{BB962C8B-B14F-4D97-AF65-F5344CB8AC3E}">
        <p14:creationId xmlns:p14="http://schemas.microsoft.com/office/powerpoint/2010/main" val="40496452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Problem Statement</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D320AE4C-C8AD-5FE8-F765-45A6576E3B0B}"/>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69985F6D-C615-D78B-6019-8D3BBB5A2B93}"/>
              </a:ext>
            </a:extLst>
          </p:cNvPr>
          <p:cNvSpPr>
            <a:spLocks noGrp="1"/>
          </p:cNvSpPr>
          <p:nvPr>
            <p:ph type="sldNum" sz="quarter" idx="12"/>
          </p:nvPr>
        </p:nvSpPr>
        <p:spPr/>
        <p:txBody>
          <a:bodyPr/>
          <a:lstStyle/>
          <a:p>
            <a:fld id="{9D3FF152-60F5-4862-82F9-1190556AA56F}" type="slidenum">
              <a:rPr lang="en-IN" smtClean="0"/>
              <a:t>7</a:t>
            </a:fld>
            <a:endParaRPr lang="en-IN"/>
          </a:p>
        </p:txBody>
      </p:sp>
      <p:sp>
        <p:nvSpPr>
          <p:cNvPr id="5" name="Rectangle 4"/>
          <p:cNvSpPr/>
          <p:nvPr/>
        </p:nvSpPr>
        <p:spPr>
          <a:xfrm>
            <a:off x="440267" y="1041400"/>
            <a:ext cx="8343515" cy="5509200"/>
          </a:xfrm>
          <a:prstGeom prst="rect">
            <a:avLst/>
          </a:prstGeom>
        </p:spPr>
        <p:txBody>
          <a:bodyPr wrap="square">
            <a:spAutoFit/>
          </a:bodyPr>
          <a:lstStyle/>
          <a:p>
            <a:pPr marL="342900" indent="-342900" algn="just">
              <a:buFont typeface="Arial" panose="020B0604020202020204" pitchFamily="34" charset="0"/>
              <a:buChar char="•"/>
            </a:pPr>
            <a:r>
              <a:rPr lang="en-US" sz="2200" dirty="0">
                <a:latin typeface="Times New Roman" pitchFamily="18" charset="0"/>
                <a:cs typeface="Times New Roman" pitchFamily="18" charset="0"/>
              </a:rPr>
              <a:t>The way to detect spam comments is through cascaded ensemble method which will be the focus of the study. Cascaded Ensemble follows two methods ensemble hard voting and soft voting. Experimentation with several traditional machine learning models to set a baseline and then compare results to the state-of-the art deep networks to classify the stance between spam and ham comments. </a:t>
            </a:r>
            <a:endParaRPr lang="en-US" sz="2200" dirty="0" smtClean="0">
              <a:latin typeface="Times New Roman" pitchFamily="18" charset="0"/>
              <a:cs typeface="Times New Roman" pitchFamily="18" charset="0"/>
            </a:endParaRPr>
          </a:p>
          <a:p>
            <a:pPr marL="342900" indent="-342900" algn="just">
              <a:buFont typeface="Arial" panose="020B0604020202020204" pitchFamily="34" charset="0"/>
              <a:buChar char="•"/>
            </a:pPr>
            <a:r>
              <a:rPr lang="en-US" sz="2200" dirty="0" smtClean="0">
                <a:latin typeface="Times New Roman" pitchFamily="18" charset="0"/>
                <a:cs typeface="Times New Roman" pitchFamily="18" charset="0"/>
              </a:rPr>
              <a:t>Spam </a:t>
            </a:r>
            <a:r>
              <a:rPr lang="en-US" sz="2200" dirty="0">
                <a:latin typeface="Times New Roman" pitchFamily="18" charset="0"/>
                <a:cs typeface="Times New Roman" pitchFamily="18" charset="0"/>
              </a:rPr>
              <a:t>comments can be come in many forms, including: outright false stories, fake giveaways or the stories which are developed to mislead and influence reader’s opinion. While spam comments may have multiple forms, the effect that it can have on people, government and organizations may generally be negative since it differs from the facts. </a:t>
            </a:r>
            <a:endParaRPr lang="en-US" sz="2200" dirty="0" smtClean="0">
              <a:latin typeface="Times New Roman" pitchFamily="18" charset="0"/>
              <a:cs typeface="Times New Roman" pitchFamily="18" charset="0"/>
            </a:endParaRPr>
          </a:p>
          <a:p>
            <a:pPr marL="342900" indent="-342900" algn="just">
              <a:buFont typeface="Arial" panose="020B0604020202020204" pitchFamily="34" charset="0"/>
              <a:buChar char="•"/>
            </a:pPr>
            <a:r>
              <a:rPr lang="en-US" sz="2200" dirty="0" smtClean="0">
                <a:latin typeface="Times New Roman" pitchFamily="18" charset="0"/>
                <a:cs typeface="Times New Roman" pitchFamily="18" charset="0"/>
              </a:rPr>
              <a:t>Detecting </a:t>
            </a:r>
            <a:r>
              <a:rPr lang="en-US" sz="2200" dirty="0">
                <a:latin typeface="Times New Roman" pitchFamily="18" charset="0"/>
                <a:cs typeface="Times New Roman" pitchFamily="18" charset="0"/>
              </a:rPr>
              <a:t>spam comments is hard for many reasons. Assessing the veracity of YouTube comments are a complex and cumbersome task, even for trained experts. These complexities make it a daunting task to classify spam comments.</a:t>
            </a:r>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12666544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Proposed System</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84ED6F37-FDEB-14D6-7786-B755476111F7}"/>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4DB30AD6-C0F0-3ECE-0069-7C5248013755}"/>
              </a:ext>
            </a:extLst>
          </p:cNvPr>
          <p:cNvSpPr>
            <a:spLocks noGrp="1"/>
          </p:cNvSpPr>
          <p:nvPr>
            <p:ph type="sldNum" sz="quarter" idx="12"/>
          </p:nvPr>
        </p:nvSpPr>
        <p:spPr/>
        <p:txBody>
          <a:bodyPr/>
          <a:lstStyle/>
          <a:p>
            <a:fld id="{9D3FF152-60F5-4862-82F9-1190556AA56F}" type="slidenum">
              <a:rPr lang="en-IN" smtClean="0"/>
              <a:t>8</a:t>
            </a:fld>
            <a:endParaRPr lang="en-IN"/>
          </a:p>
        </p:txBody>
      </p:sp>
      <p:sp>
        <p:nvSpPr>
          <p:cNvPr id="6" name="Content Placeholder 5"/>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The Cascaded Ensemble technique is used. </a:t>
            </a:r>
            <a:r>
              <a:rPr lang="en-US" u="sng" dirty="0">
                <a:solidFill>
                  <a:srgbClr val="21C5FF"/>
                </a:solidFill>
                <a:latin typeface="Times New Roman" panose="02020603050405020304" pitchFamily="18" charset="0"/>
                <a:cs typeface="Times New Roman" panose="02020603050405020304" pitchFamily="18" charset="0"/>
              </a:rPr>
              <a:t>ESM-H</a:t>
            </a:r>
            <a:r>
              <a:rPr lang="en-US" dirty="0">
                <a:latin typeface="Times New Roman" panose="02020603050405020304" pitchFamily="18" charset="0"/>
                <a:cs typeface="Times New Roman" panose="02020603050405020304" pitchFamily="18" charset="0"/>
              </a:rPr>
              <a:t>(Ensemble Hard voting) is the most efficient technique for YouTube spam comments detection as it is less time consuming.</a:t>
            </a:r>
          </a:p>
          <a:p>
            <a:pPr algn="just"/>
            <a:r>
              <a:rPr lang="en-US" dirty="0">
                <a:latin typeface="Times New Roman" panose="02020603050405020304" pitchFamily="18" charset="0"/>
                <a:cs typeface="Times New Roman" panose="02020603050405020304" pitchFamily="18" charset="0"/>
              </a:rPr>
              <a:t>The algorithms used are </a:t>
            </a:r>
            <a:r>
              <a:rPr lang="en-US" u="sng" dirty="0">
                <a:solidFill>
                  <a:srgbClr val="21C5FF"/>
                </a:solidFill>
                <a:latin typeface="Times New Roman" panose="02020603050405020304" pitchFamily="18" charset="0"/>
                <a:cs typeface="Times New Roman" panose="02020603050405020304" pitchFamily="18" charset="0"/>
              </a:rPr>
              <a:t>Logistic Regression, Random Forest and Multinomial Naïve Bayes</a:t>
            </a:r>
            <a:r>
              <a:rPr lang="en-US" dirty="0">
                <a:latin typeface="Times New Roman" panose="02020603050405020304" pitchFamily="18" charset="0"/>
                <a:cs typeface="Times New Roman" panose="02020603050405020304" pitchFamily="18" charset="0"/>
              </a:rPr>
              <a:t>.</a:t>
            </a:r>
          </a:p>
          <a:p>
            <a:pPr algn="just"/>
            <a:r>
              <a:rPr lang="en-US" dirty="0">
                <a:latin typeface="Times New Roman" panose="02020603050405020304" pitchFamily="18" charset="0"/>
                <a:cs typeface="Times New Roman" panose="02020603050405020304" pitchFamily="18" charset="0"/>
              </a:rPr>
              <a:t>TF-IDF </a:t>
            </a:r>
            <a:r>
              <a:rPr lang="en-US" dirty="0" err="1">
                <a:latin typeface="Times New Roman" panose="02020603050405020304" pitchFamily="18" charset="0"/>
                <a:cs typeface="Times New Roman" panose="02020603050405020304" pitchFamily="18" charset="0"/>
              </a:rPr>
              <a:t>vectorization</a:t>
            </a:r>
            <a:r>
              <a:rPr lang="en-US" dirty="0">
                <a:latin typeface="Times New Roman" panose="02020603050405020304" pitchFamily="18" charset="0"/>
                <a:cs typeface="Times New Roman" panose="02020603050405020304" pitchFamily="18" charset="0"/>
              </a:rPr>
              <a:t> technique is used.</a:t>
            </a:r>
          </a:p>
          <a:p>
            <a:endParaRPr lang="en-US" dirty="0"/>
          </a:p>
        </p:txBody>
      </p:sp>
    </p:spTree>
    <p:extLst>
      <p:ext uri="{BB962C8B-B14F-4D97-AF65-F5344CB8AC3E}">
        <p14:creationId xmlns:p14="http://schemas.microsoft.com/office/powerpoint/2010/main" val="853309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solidFill>
                  <a:srgbClr val="7030A0"/>
                </a:solidFill>
                <a:latin typeface="Times New Roman" panose="02020603050405020304" pitchFamily="18" charset="0"/>
                <a:cs typeface="Times New Roman" panose="02020603050405020304" pitchFamily="18" charset="0"/>
              </a:rPr>
              <a:t>Software / Hardware used</a:t>
            </a:r>
            <a:endParaRPr lang="en-IN" sz="3600" b="1" dirty="0">
              <a:solidFill>
                <a:srgbClr val="7030A0"/>
              </a:solidFill>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xmlns="" id="{76E8B922-F211-8D88-DCF1-70B86E5B87CE}"/>
              </a:ext>
            </a:extLst>
          </p:cNvPr>
          <p:cNvSpPr>
            <a:spLocks noGrp="1"/>
          </p:cNvSpPr>
          <p:nvPr>
            <p:ph type="dt" sz="half" idx="10"/>
          </p:nvPr>
        </p:nvSpPr>
        <p:spPr/>
        <p:txBody>
          <a:bodyPr/>
          <a:lstStyle/>
          <a:p>
            <a:r>
              <a:rPr lang="en-US" smtClean="0"/>
              <a:t>10-04-2023</a:t>
            </a:r>
            <a:endParaRPr lang="en-IN"/>
          </a:p>
        </p:txBody>
      </p:sp>
      <p:sp>
        <p:nvSpPr>
          <p:cNvPr id="4" name="Slide Number Placeholder 3">
            <a:extLst>
              <a:ext uri="{FF2B5EF4-FFF2-40B4-BE49-F238E27FC236}">
                <a16:creationId xmlns:a16="http://schemas.microsoft.com/office/drawing/2014/main" xmlns="" id="{2894247B-9CF2-A38D-3B41-D90F4E4CF4C0}"/>
              </a:ext>
            </a:extLst>
          </p:cNvPr>
          <p:cNvSpPr>
            <a:spLocks noGrp="1"/>
          </p:cNvSpPr>
          <p:nvPr>
            <p:ph type="sldNum" sz="quarter" idx="12"/>
          </p:nvPr>
        </p:nvSpPr>
        <p:spPr/>
        <p:txBody>
          <a:bodyPr/>
          <a:lstStyle/>
          <a:p>
            <a:fld id="{9D3FF152-60F5-4862-82F9-1190556AA56F}" type="slidenum">
              <a:rPr lang="en-IN" smtClean="0"/>
              <a:t>9</a:t>
            </a:fld>
            <a:endParaRPr lang="en-IN"/>
          </a:p>
        </p:txBody>
      </p:sp>
      <p:sp>
        <p:nvSpPr>
          <p:cNvPr id="5" name="Rectangle 4"/>
          <p:cNvSpPr/>
          <p:nvPr/>
        </p:nvSpPr>
        <p:spPr>
          <a:xfrm>
            <a:off x="287867" y="922867"/>
            <a:ext cx="8161867" cy="4401205"/>
          </a:xfrm>
          <a:prstGeom prst="rect">
            <a:avLst/>
          </a:prstGeom>
        </p:spPr>
        <p:txBody>
          <a:bodyPr wrap="square">
            <a:spAutoFit/>
          </a:bodyPr>
          <a:lstStyle/>
          <a:p>
            <a:pPr marL="571500" indent="-571500" algn="just">
              <a:buFont typeface="Arial" pitchFamily="34" charset="0"/>
              <a:buChar char="•"/>
            </a:pPr>
            <a:r>
              <a:rPr lang="en-US" sz="4000" dirty="0">
                <a:latin typeface="Times New Roman" panose="02020603050405020304" pitchFamily="18" charset="0"/>
                <a:cs typeface="Times New Roman" panose="02020603050405020304" pitchFamily="18" charset="0"/>
              </a:rPr>
              <a:t>Operating System : Windows 10 or later</a:t>
            </a:r>
          </a:p>
          <a:p>
            <a:pPr marL="571500" indent="-571500" algn="just">
              <a:buFont typeface="Arial" pitchFamily="34" charset="0"/>
              <a:buChar char="•"/>
            </a:pPr>
            <a:r>
              <a:rPr lang="en-US" sz="4000" dirty="0">
                <a:latin typeface="Times New Roman" panose="02020603050405020304" pitchFamily="18" charset="0"/>
                <a:cs typeface="Times New Roman" panose="02020603050405020304" pitchFamily="18" charset="0"/>
              </a:rPr>
              <a:t>Tool : Anaconda with </a:t>
            </a:r>
            <a:r>
              <a:rPr lang="en-US" sz="4000" dirty="0" err="1">
                <a:latin typeface="Times New Roman" panose="02020603050405020304" pitchFamily="18" charset="0"/>
                <a:cs typeface="Times New Roman" panose="02020603050405020304" pitchFamily="18" charset="0"/>
              </a:rPr>
              <a:t>Jupyter</a:t>
            </a:r>
            <a:r>
              <a:rPr lang="en-US" sz="4000" dirty="0">
                <a:latin typeface="Times New Roman" panose="02020603050405020304" pitchFamily="18" charset="0"/>
                <a:cs typeface="Times New Roman" panose="02020603050405020304" pitchFamily="18" charset="0"/>
              </a:rPr>
              <a:t> Notebook</a:t>
            </a:r>
            <a:endParaRPr lang="en-IN" sz="4000" dirty="0">
              <a:latin typeface="Times New Roman" panose="02020603050405020304" pitchFamily="18" charset="0"/>
              <a:cs typeface="Times New Roman" panose="02020603050405020304" pitchFamily="18" charset="0"/>
            </a:endParaRPr>
          </a:p>
          <a:p>
            <a:pPr marL="571500" indent="-571500" algn="just">
              <a:buFont typeface="Arial" pitchFamily="34" charset="0"/>
              <a:buChar char="•"/>
            </a:pPr>
            <a:r>
              <a:rPr lang="nn-NO" sz="4000" dirty="0">
                <a:latin typeface="Times New Roman" panose="02020603050405020304" pitchFamily="18" charset="0"/>
                <a:cs typeface="Times New Roman" panose="02020603050405020304" pitchFamily="18" charset="0"/>
              </a:rPr>
              <a:t>Processor : Intel i3</a:t>
            </a:r>
          </a:p>
          <a:p>
            <a:pPr marL="571500" indent="-571500" algn="just">
              <a:buFont typeface="Arial" pitchFamily="34" charset="0"/>
              <a:buChar char="•"/>
            </a:pPr>
            <a:r>
              <a:rPr lang="nn-NO" sz="4000" dirty="0">
                <a:latin typeface="Times New Roman" panose="02020603050405020304" pitchFamily="18" charset="0"/>
                <a:cs typeface="Times New Roman" panose="02020603050405020304" pitchFamily="18" charset="0"/>
              </a:rPr>
              <a:t>Hard disk : minimum 80 GB</a:t>
            </a:r>
          </a:p>
          <a:p>
            <a:pPr marL="571500" indent="-571500" algn="just">
              <a:buFont typeface="Arial" pitchFamily="34" charset="0"/>
              <a:buChar char="•"/>
            </a:pPr>
            <a:r>
              <a:rPr lang="nn-NO" sz="4000" dirty="0">
                <a:latin typeface="Times New Roman" panose="02020603050405020304" pitchFamily="18" charset="0"/>
                <a:cs typeface="Times New Roman" panose="02020603050405020304" pitchFamily="18" charset="0"/>
              </a:rPr>
              <a:t>RAM : minimum 2 GB</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02654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191</TotalTime>
  <Words>1618</Words>
  <Application>Microsoft Office PowerPoint</Application>
  <PresentationFormat>On-screen Show (4:3)</PresentationFormat>
  <Paragraphs>210</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Times New Roman</vt:lpstr>
      <vt:lpstr>Office Theme</vt:lpstr>
      <vt:lpstr>PowerPoint Presentation</vt:lpstr>
      <vt:lpstr>Introduction</vt:lpstr>
      <vt:lpstr>Objective of the Project</vt:lpstr>
      <vt:lpstr>Literature Survey</vt:lpstr>
      <vt:lpstr>Literature Survey</vt:lpstr>
      <vt:lpstr>Literature Survey</vt:lpstr>
      <vt:lpstr>Problem Statement</vt:lpstr>
      <vt:lpstr>Proposed System</vt:lpstr>
      <vt:lpstr>Software / Hardware used</vt:lpstr>
      <vt:lpstr>Architecture / Methodology used</vt:lpstr>
      <vt:lpstr>System Design - Flow Chart/DFD/ER </vt:lpstr>
      <vt:lpstr>System Design - Flow Chart/DFD/ER </vt:lpstr>
      <vt:lpstr>System Design - Flow Chart/DFD/ER </vt:lpstr>
      <vt:lpstr>Module Description</vt:lpstr>
      <vt:lpstr>Module 1: YOUTUBE ID: TRAIN MODEL</vt:lpstr>
      <vt:lpstr>Module 2: DATA ANALYSIS</vt:lpstr>
      <vt:lpstr>Module 3: CLASSIFICATION</vt:lpstr>
      <vt:lpstr>MODULE 4: ANALYSIS PERFORMANCE </vt:lpstr>
      <vt:lpstr>Screen Shots</vt:lpstr>
      <vt:lpstr>Screen Shots</vt:lpstr>
      <vt:lpstr>Screen Shots</vt:lpstr>
      <vt:lpstr>Screen Shots</vt:lpstr>
      <vt:lpstr>Conclusion / Feature Enhancement</vt:lpstr>
      <vt:lpstr>Reference Paper/ URL</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SENTHILKUMAR G</dc:creator>
  <cp:lastModifiedBy>DELL</cp:lastModifiedBy>
  <cp:revision>26</cp:revision>
  <dcterms:created xsi:type="dcterms:W3CDTF">2020-12-27T14:21:20Z</dcterms:created>
  <dcterms:modified xsi:type="dcterms:W3CDTF">2023-04-09T06:31:05Z</dcterms:modified>
</cp:coreProperties>
</file>

<file path=docProps/thumbnail.jpeg>
</file>